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38"/>
  </p:notesMasterIdLst>
  <p:sldIdLst>
    <p:sldId id="256" r:id="rId2"/>
    <p:sldId id="424" r:id="rId3"/>
    <p:sldId id="263" r:id="rId4"/>
    <p:sldId id="472" r:id="rId5"/>
    <p:sldId id="473" r:id="rId6"/>
    <p:sldId id="386" r:id="rId7"/>
    <p:sldId id="421" r:id="rId8"/>
    <p:sldId id="475" r:id="rId9"/>
    <p:sldId id="476" r:id="rId10"/>
    <p:sldId id="477" r:id="rId11"/>
    <p:sldId id="478" r:id="rId12"/>
    <p:sldId id="482" r:id="rId13"/>
    <p:sldId id="483" r:id="rId14"/>
    <p:sldId id="484" r:id="rId15"/>
    <p:sldId id="479" r:id="rId16"/>
    <p:sldId id="480" r:id="rId17"/>
    <p:sldId id="481" r:id="rId18"/>
    <p:sldId id="485" r:id="rId19"/>
    <p:sldId id="486" r:id="rId20"/>
    <p:sldId id="487" r:id="rId21"/>
    <p:sldId id="488" r:id="rId22"/>
    <p:sldId id="277" r:id="rId23"/>
    <p:sldId id="390" r:id="rId24"/>
    <p:sldId id="391" r:id="rId25"/>
    <p:sldId id="393" r:id="rId26"/>
    <p:sldId id="398" r:id="rId27"/>
    <p:sldId id="399" r:id="rId28"/>
    <p:sldId id="416" r:id="rId29"/>
    <p:sldId id="284" r:id="rId30"/>
    <p:sldId id="267" r:id="rId31"/>
    <p:sldId id="279" r:id="rId32"/>
    <p:sldId id="437" r:id="rId33"/>
    <p:sldId id="438" r:id="rId34"/>
    <p:sldId id="450" r:id="rId35"/>
    <p:sldId id="431" r:id="rId36"/>
    <p:sldId id="439" r:id="rId37"/>
  </p:sldIdLst>
  <p:sldSz cx="9144000" cy="5143500" type="screen16x9"/>
  <p:notesSz cx="6858000" cy="9144000"/>
  <p:embeddedFontLst>
    <p:embeddedFont>
      <p:font typeface="Avenir" panose="02000503020000020003" pitchFamily="2" charset="0"/>
      <p:regular r:id="rId39"/>
      <p:italic r:id="rId40"/>
    </p:embeddedFont>
    <p:embeddedFont>
      <p:font typeface="Calibri" panose="020F0502020204030204" pitchFamily="34" charset="0"/>
      <p:regular r:id="rId41"/>
      <p:bold r:id="rId42"/>
      <p:italic r:id="rId43"/>
      <p:boldItalic r:id="rId44"/>
    </p:embeddedFont>
    <p:embeddedFont>
      <p:font typeface="Dank Mono" pitchFamily="49" charset="77"/>
      <p:regular r:id="rId45"/>
      <p:italic r:id="rId46"/>
    </p:embeddedFont>
    <p:embeddedFont>
      <p:font typeface="Garamond" panose="02020404030301010803" pitchFamily="18" charset="0"/>
      <p:regular r:id="rId47"/>
      <p:bold r:id="rId48"/>
      <p:italic r:id="rId49"/>
      <p:boldItalic r:id="rId50"/>
    </p:embeddedFont>
    <p:embeddedFont>
      <p:font typeface="Helvetica Neue" panose="02000503000000020004" pitchFamily="2" charset="0"/>
      <p:regular r:id="rId51"/>
      <p:bold r:id="rId52"/>
      <p:italic r:id="rId53"/>
      <p:boldItalic r:id="rId54"/>
    </p:embeddedFont>
    <p:embeddedFont>
      <p:font typeface="Oswald" pitchFamily="2" charset="77"/>
      <p:regular r:id="rId55"/>
      <p:bold r:id="rId5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095"/>
    <p:restoredTop sz="65127"/>
  </p:normalViewPr>
  <p:slideViewPr>
    <p:cSldViewPr snapToGrid="0" snapToObjects="1">
      <p:cViewPr varScale="1">
        <p:scale>
          <a:sx n="136" d="100"/>
          <a:sy n="136" d="100"/>
        </p:scale>
        <p:origin x="164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4.fntdata"/><Relationship Id="rId47" Type="http://schemas.openxmlformats.org/officeDocument/2006/relationships/font" Target="fonts/font9.fntdata"/><Relationship Id="rId50" Type="http://schemas.openxmlformats.org/officeDocument/2006/relationships/font" Target="fonts/font12.fntdata"/><Relationship Id="rId55" Type="http://schemas.openxmlformats.org/officeDocument/2006/relationships/font" Target="fonts/font1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font" Target="fonts/font2.fntdata"/><Relationship Id="rId45" Type="http://schemas.openxmlformats.org/officeDocument/2006/relationships/font" Target="fonts/font7.fntdata"/><Relationship Id="rId53" Type="http://schemas.openxmlformats.org/officeDocument/2006/relationships/font" Target="fonts/font15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5.fntdata"/><Relationship Id="rId48" Type="http://schemas.openxmlformats.org/officeDocument/2006/relationships/font" Target="fonts/font10.fntdata"/><Relationship Id="rId56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font" Target="fonts/font1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Relationship Id="rId46" Type="http://schemas.openxmlformats.org/officeDocument/2006/relationships/font" Target="fonts/font8.fntdata"/><Relationship Id="rId59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3.fntdata"/><Relationship Id="rId54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1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6.fntdata"/><Relationship Id="rId52" Type="http://schemas.openxmlformats.org/officeDocument/2006/relationships/font" Target="fonts/font14.fntdata"/><Relationship Id="rId60" Type="http://schemas.openxmlformats.org/officeDocument/2006/relationships/tableStyles" Target="tableStyles.xml"/></Relationships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eg>
</file>

<file path=ppt/media/image19.jpeg>
</file>

<file path=ppt/media/image2.png>
</file>

<file path=ppt/media/image20.tiff>
</file>

<file path=ppt/media/image21.png>
</file>

<file path=ppt/media/image22.png>
</file>

<file path=ppt/media/image23.jpeg>
</file>

<file path=ppt/media/image24.jpeg>
</file>

<file path=ppt/media/image25.jpeg>
</file>

<file path=ppt/media/image26.jpeg>
</file>

<file path=ppt/media/image27.jpeg>
</file>

<file path=ppt/media/image28.jpeg>
</file>

<file path=ppt/media/image29.jpeg>
</file>

<file path=ppt/media/image3.png>
</file>

<file path=ppt/media/image30.jpeg>
</file>

<file path=ppt/media/image31.jpeg>
</file>

<file path=ppt/media/image32.jpeg>
</file>

<file path=ppt/media/image33.jpeg>
</file>

<file path=ppt/media/image34.jpeg>
</file>

<file path=ppt/media/image35.jpg>
</file>

<file path=ppt/media/image4.png>
</file>

<file path=ppt/media/image5.tiff>
</file>

<file path=ppt/media/image6.tiff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10m : 10m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Socialize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---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(TDD Day 3)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8 hours – 1 hour lunch break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1.5 hours = Gilded Rose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5.5 hours = 330 minutes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10-minute break every hour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- Try to break on exercise to catch up anyone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1" name="Google Shape;61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0m : 85m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896631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20m : 105m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Go over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boilterplate</a:t>
            </a: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angular.json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– configuration, added: ` "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codeCoverage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": true` to “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test”.”options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”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- environment based configuration, prod / dev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Config for app pointed at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src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main.ts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pollyfill.js</a:t>
            </a: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Config for test pointed at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src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/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test.ts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and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pollyfill.js</a:t>
            </a: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-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TestBed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Configures and initializes environment for unit testing and provides methods for creating components and services in unit tests.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- Test naming convention, `.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spec.ts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$`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Global stylesheet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index.html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--&gt; `&lt;app-root&gt;&lt;/app-root&gt;`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Browser tab title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Don’t forget the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favicon.ico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assets - images /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etc</a:t>
            </a: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evnrionments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`npm run watch` for development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`app` is a component, in this case our root component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app.module.ts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- define the root component - used in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main.ts</a:t>
            </a: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app.component.ts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@Component important, decorator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  - selector : how we access the component in our templates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  -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templateUrl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: path to template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  -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stylesUrl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: path to styles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AppComponent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- one attribute named “title” with a value of ‘hello-world’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app.component.css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app.component.html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- bunch of boiler plate, fancy landing page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  - {{ title }} interpolate title from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app.component.ts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7004365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5m : 110m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Really… HOW COULD IT BE SIMPLER?!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When I first ran it, I assumed it was boiler plate and stubs… Nope, it’s actually covering and asserting with examples</a:t>
            </a:r>
          </a:p>
        </p:txBody>
      </p:sp>
    </p:spTree>
    <p:extLst>
      <p:ext uri="{BB962C8B-B14F-4D97-AF65-F5344CB8AC3E}">
        <p14:creationId xmlns:p14="http://schemas.microsoft.com/office/powerpoint/2010/main" val="53603389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5m : 110m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0744045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/>
              <a:t>0m </a:t>
            </a:r>
            <a:r>
              <a:rPr lang="en-US" sz="1800" dirty="0"/>
              <a:t>: 100m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Did you guys bring me in here just messing with me?</a:t>
            </a:r>
          </a:p>
        </p:txBody>
      </p:sp>
    </p:spTree>
    <p:extLst>
      <p:ext uri="{BB962C8B-B14F-4D97-AF65-F5344CB8AC3E}">
        <p14:creationId xmlns:p14="http://schemas.microsoft.com/office/powerpoint/2010/main" val="220676027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5m : 115m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Coverage </a:t>
            </a:r>
            <a:r>
              <a:rPr lang="en-US" sz="1800" dirty="0" err="1"/>
              <a:t>enforment</a:t>
            </a:r>
            <a:r>
              <a:rPr lang="en-US" sz="1800" dirty="0"/>
              <a:t> is a double edged sword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Why would this be good and bad?</a:t>
            </a:r>
          </a:p>
        </p:txBody>
      </p:sp>
    </p:spTree>
    <p:extLst>
      <p:ext uri="{BB962C8B-B14F-4D97-AF65-F5344CB8AC3E}">
        <p14:creationId xmlns:p14="http://schemas.microsoft.com/office/powerpoint/2010/main" val="5415393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/>
              <a:t>0m </a:t>
            </a:r>
            <a:r>
              <a:rPr lang="en-US" sz="1800" dirty="0"/>
              <a:t>: 115m</a:t>
            </a:r>
          </a:p>
        </p:txBody>
      </p:sp>
    </p:spTree>
    <p:extLst>
      <p:ext uri="{BB962C8B-B14F-4D97-AF65-F5344CB8AC3E}">
        <p14:creationId xmlns:p14="http://schemas.microsoft.com/office/powerpoint/2010/main" val="42039825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20m : 100m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Did you guys bring me in here just messing with me?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What could Angular have done to make it easier?</a:t>
            </a:r>
          </a:p>
        </p:txBody>
      </p:sp>
    </p:spTree>
    <p:extLst>
      <p:ext uri="{BB962C8B-B14F-4D97-AF65-F5344CB8AC3E}">
        <p14:creationId xmlns:p14="http://schemas.microsoft.com/office/powerpoint/2010/main" val="82531548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15m : 130m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So what is going on here?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- </a:t>
            </a:r>
            <a:r>
              <a:rPr lang="en-US" sz="1800" dirty="0" err="1"/>
              <a:t>beforeEach</a:t>
            </a:r>
            <a:r>
              <a:rPr lang="en-US" sz="1800" dirty="0"/>
              <a:t> : compiling components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- should create the app</a:t>
            </a:r>
            <a:br>
              <a:rPr lang="en-US" sz="1800" dirty="0"/>
            </a:br>
            <a:r>
              <a:rPr lang="en-US" sz="1800" dirty="0"/>
              <a:t>  - get this instance of the </a:t>
            </a:r>
            <a:r>
              <a:rPr lang="en-US" sz="1800" dirty="0" err="1"/>
              <a:t>AppComponent</a:t>
            </a:r>
            <a:r>
              <a:rPr lang="en-US" sz="1800" dirty="0"/>
              <a:t> and assert it is truthy (it compiles)</a:t>
            </a:r>
            <a:br>
              <a:rPr lang="en-US" sz="1800" dirty="0"/>
            </a:br>
            <a:r>
              <a:rPr lang="en-US" sz="1800" dirty="0"/>
              <a:t>  - isn’t this boilerplate that could be included with EVERY component?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- should have as title</a:t>
            </a:r>
            <a:br>
              <a:rPr lang="en-US" sz="1800" dirty="0"/>
            </a:br>
            <a:r>
              <a:rPr lang="en-US" sz="1800" dirty="0"/>
              <a:t>  - the </a:t>
            </a:r>
            <a:r>
              <a:rPr lang="en-US" sz="1800" dirty="0" err="1"/>
              <a:t>AppComponent</a:t>
            </a:r>
            <a:r>
              <a:rPr lang="en-US" sz="1800" dirty="0"/>
              <a:t> implementation contains a title called ‘hello-world’</a:t>
            </a:r>
            <a:br>
              <a:rPr lang="en-US" sz="1800" dirty="0"/>
            </a:br>
            <a:r>
              <a:rPr lang="en-US" sz="1800" dirty="0"/>
              <a:t>  - testing the behavior of the component</a:t>
            </a:r>
            <a:br>
              <a:rPr lang="en-US" sz="1800" dirty="0"/>
            </a:br>
            <a:br>
              <a:rPr lang="en-US" sz="1800" dirty="0"/>
            </a:br>
            <a:r>
              <a:rPr lang="en-US" sz="1800" dirty="0"/>
              <a:t>- should render title</a:t>
            </a:r>
            <a:br>
              <a:rPr lang="en-US" sz="1800" dirty="0"/>
            </a:br>
            <a:r>
              <a:rPr lang="en-US" sz="1800" dirty="0"/>
              <a:t>  - build the component and get to the virtual </a:t>
            </a:r>
            <a:r>
              <a:rPr lang="en-US" sz="1800" dirty="0" err="1"/>
              <a:t>dom</a:t>
            </a:r>
            <a:r>
              <a:rPr lang="en-US" sz="1800" dirty="0"/>
              <a:t> rendered</a:t>
            </a:r>
            <a:br>
              <a:rPr lang="en-US" sz="1800" dirty="0"/>
            </a:br>
            <a:r>
              <a:rPr lang="en-US" sz="1800" dirty="0"/>
              <a:t>  - select the .content span (if it exists) and then the text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    - it should contain ‘hello-world app is running!’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5961036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5m : 135m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Does anything in there make you go ‘wat’?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464103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24553488a2_0_1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24553488a2_0_1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15m : 25m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Utilize practice problems (aka Katas) to develop a baseline level of experience with TDD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Fizz Buzz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Roman Calculator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Bowling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Widget Mock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# Three Laws of Test-Driven Development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You are not allowed to write any production code unless it is to make a failing unit test pass.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You are not allowed to write any more of a unit test than is sufficient to fail; and compilation failures are failures.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You are not allowed to write any more production code than is sufficient to pass the one failing unit test.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Fake it till you make 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# ZOMBIES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Z - Zero                     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O - One                      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M - Many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B - Boundary Behavior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I - Interface Definition         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E - Exercise Exception Behavior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S - Simple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S - Single Responsibility Principle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O - Open / Closed =&gt; Open for extension, closed for modification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L - </a:t>
            </a:r>
            <a:r>
              <a:rPr lang="en-US" sz="1400" dirty="0" err="1"/>
              <a:t>Liskov</a:t>
            </a:r>
            <a:r>
              <a:rPr lang="en-US" sz="1400" dirty="0"/>
              <a:t> Substitution =&gt; </a:t>
            </a:r>
            <a:r>
              <a:rPr lang="en-US" sz="1400" dirty="0" err="1"/>
              <a:t>shape.area</a:t>
            </a:r>
            <a:r>
              <a:rPr lang="en-US" sz="1400" dirty="0"/>
              <a:t> :: </a:t>
            </a:r>
            <a:r>
              <a:rPr lang="en-US" sz="1400" dirty="0" err="1"/>
              <a:t>rectangle.area</a:t>
            </a:r>
            <a:r>
              <a:rPr lang="en-US" sz="1400" dirty="0"/>
              <a:t> : </a:t>
            </a:r>
            <a:r>
              <a:rPr lang="en-US" sz="1400" dirty="0" err="1"/>
              <a:t>square.area</a:t>
            </a:r>
            <a:r>
              <a:rPr lang="en-US" sz="1400" dirty="0"/>
              <a:t> : </a:t>
            </a:r>
            <a:r>
              <a:rPr lang="en-US" sz="1400" dirty="0" err="1"/>
              <a:t>circle.area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I - Interface Segregation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 - Dependency Inversion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 - Don't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R - Repeat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Y - Yourself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Y - You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 - </a:t>
            </a:r>
            <a:r>
              <a:rPr lang="en-US" sz="1400" dirty="0" err="1"/>
              <a:t>Ain't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G - </a:t>
            </a:r>
            <a:r>
              <a:rPr lang="en-US" sz="1400" dirty="0" err="1"/>
              <a:t>Gonna</a:t>
            </a: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N - Need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I - 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---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Code Smells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“Code smells are usually not bugs; they are not technically incorrect and do not prevent the program from functioning.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Instead, they indicate weaknesses in design that may slow down development or increase the risk of bugs or failures in the future.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Bad code smells can be an indicator of factors that contribute to technical debt.”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Refactoring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Restructure (the source code of an application or piece of software) to improve operation without altering functionality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Implementation and Refactoring should be separate steps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sz="1400" dirty="0"/>
            </a:br>
            <a:r>
              <a:rPr lang="en-US" sz="1400" dirty="0"/>
              <a:t>Boy Scout Rule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Read by Refactoring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System Under Test (SUT)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Isolate Collaborators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Stubs, Mocks, and Fakes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Simple Design &amp; Emergent Design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Runs all tests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No duplication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Expresses intent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Minimal number of classes &amp; methods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TDD and Legacy Code… What is Legacy Code?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Pin Down / Approval Tests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Seams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- Break Dependencies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4553488a2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4553488a2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10m : 145m</a:t>
            </a:r>
          </a:p>
        </p:txBody>
      </p:sp>
    </p:spTree>
    <p:extLst>
      <p:ext uri="{BB962C8B-B14F-4D97-AF65-F5344CB8AC3E}">
        <p14:creationId xmlns:p14="http://schemas.microsoft.com/office/powerpoint/2010/main" val="39750710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2.5m : 78.5m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Cross Platform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Native applications using Cordova, Ionic, or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NativeScript</a:t>
            </a: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Built with Speed, Performance, and Productivity in mind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CLI, Templates, and IDEs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Developer Focused: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Testing with Karma</a:t>
            </a:r>
          </a:p>
        </p:txBody>
      </p:sp>
    </p:spTree>
    <p:extLst>
      <p:ext uri="{BB962C8B-B14F-4D97-AF65-F5344CB8AC3E}">
        <p14:creationId xmlns:p14="http://schemas.microsoft.com/office/powerpoint/2010/main" val="9042264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28d11e717_1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28d11e717_1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15m : 85m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Make sure everyone has computer configured and runnable.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If we run into problems, pair up and resolve the problems at lunch time.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Review TypeScript.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Walk before you run.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How can we get started?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Make sure everyone can run TypeScript</a:t>
            </a: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528d11e717_1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528d11e717_1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30m : 115m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http://</a:t>
            </a:r>
            <a:r>
              <a:rPr lang="en-US" sz="1100" b="0" i="0" u="sng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codingdojo.org</a:t>
            </a:r>
            <a:r>
              <a:rPr lang="en-US" sz="1100" b="0" i="0" u="sng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/kata/</a:t>
            </a:r>
            <a:r>
              <a:rPr lang="en-US" sz="1100" b="0" i="0" u="sng" strike="noStrike" cap="none" dirty="0" err="1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FizzBuzz</a:t>
            </a: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Has anyone here ever done </a:t>
            </a:r>
            <a:r>
              <a:rPr lang="en-US" sz="1800" dirty="0" err="1"/>
              <a:t>FizzBuzz</a:t>
            </a:r>
            <a:r>
              <a:rPr lang="en-US" sz="1800" dirty="0"/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Has anyone here ever done </a:t>
            </a:r>
            <a:r>
              <a:rPr lang="en-US" sz="1800" dirty="0" err="1"/>
              <a:t>FizzBuzz</a:t>
            </a:r>
            <a:r>
              <a:rPr lang="en-US" sz="1800" dirty="0"/>
              <a:t> using TDD??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/>
              <a:t>Discuss problem – give hint about the modulo operator “%”</a:t>
            </a:r>
          </a:p>
        </p:txBody>
      </p:sp>
    </p:spTree>
    <p:extLst>
      <p:ext uri="{BB962C8B-B14F-4D97-AF65-F5344CB8AC3E}">
        <p14:creationId xmlns:p14="http://schemas.microsoft.com/office/powerpoint/2010/main" val="22595409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24050da5fc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24050da5fc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10m : 125m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What went well?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What didn’t go well?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Look at some solutions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400" dirty="0"/>
              <a:t>What if we wanted to use classes?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400" dirty="0"/>
              <a:t>What if we wanted to use only a function?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sz="1400" dirty="0"/>
              <a:t>What if we didn’t want to use any for loops?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4553488a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4553488a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10m : 135m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4225064107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4553488a2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4553488a2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15m : 210m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Was that different than how anyone else implemented their Fizz Buzz solution?</a:t>
            </a:r>
            <a:endParaRPr sz="1400" dirty="0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4553488a2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4553488a2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10m : 220m (Lunch)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183818156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4553488a2_0_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4553488a2_0_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10m : 290m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53134885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4553488a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4553488a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15m : 350m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Review class solutions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A little bit more complicated than Fizz Buzz…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Did unit tests help you out in any way?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What if another character number type was added?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Would you be confident you could update your solution to accommodate?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cca009258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cca009258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35m : 60m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At first, there was darkness… IMAGINE, a world without the internet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How did we live?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then January 1st 1983, the internet was born - the TCP/IP protocol was established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all was text… anyone ever play a MUD?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Telnet was a thing, IRC channels… Primarily used in academic and niche communities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movie “Hackers” came out in 1995 – if you want a computer sci blast from the past, check it out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tabLst/>
              <a:defRPr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JavaScript also releases as apart of Netscape Navigator in December...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Microsoft answers with Jscript in 1996  - Internet Explorer and Netscape had vastly different interpretations of html, cs,  and now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HTTP was developed in 1989, but the first documented version was 1997… little 13 year old me was oblivious to the relevance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Browser wars…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ECMAScript language specification in June 1997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GOOGLE!!! OMG we can search for things in Google, a revolutionary pivot on such result prioritization (most visited) – Ask Jeeves, Yahoo, 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etc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The Original FF7 was released in 1997, PS1 - 4 Discs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Windows 97 shipped with IE4, this is near the end of the browser wars – Microsoft was winning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AOL was a thing, with internet when you got stuck in a video game you could look it up online!!!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GameFaqs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was launched in November 1995! Has anyone ever call a game hint hotline before?!?!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GeoCities and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AngelFire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! Host your own websites, super excited to have frames!!! CLASSIC era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- Original Skynet doomsday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College 2003 – Java Applets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don’t see Flash on here, but that was a thing back then… Microsoft had Silverlight as a competitor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2004 Facebook launched (eventually create react, and virtual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dom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started web development in 2007 (intern)…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It was a glorious time – jQuery had JUST arrived on the scene, but I would have been oblivious to 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You’d write things in Firefox because it had better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debugging support, then try and make it work in IE6/7 - First Real Job used ActiveX, so only supported by IE8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Front automated front-end testing was not a thing… you needed the DOM and browsers were fighting for standards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Google Web Toolkit GWT was an attempt at breaking the dependency of the browser from the implementation – believe it could be tested, but I did not ever hear or see anyone doing automated here… mostly just complaining how bad it was, but not as bad of vanilla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of course!!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Dojo was a competitive solution to jQuery – caked into IBM WebSphere Portal by default (Portlets were supposed to be so cool!) –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SPA’ish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Google Chrome released in 2008 – V8 JavaScript engine smoked the competition - JIT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Around the end of 2009 / early 2010 an explosion of frameworks began… it was a great time! iPad, Node, Backbone, Angular 1.0, Ember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And things were good – it was wild… everyone was fighting to create a standard – the concept of a SPA became common place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my GitHub repo, if you look in my archived project there are some Angular 1x toy projects, I was waiting for the opportunity to use something, anything</a:t>
            </a:r>
            <a:b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”Ha, your web page flickers” #spa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 worked at Western Reserve Group, which is when I was introduced to Lean Dog – I believe one of their first clients… Amy “John’s Pair” Koran, was my FIRST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qa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– she was and continues to be a fantastic mentor to this day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Lean Dog had moved on by the time I got there, but first real introduction to formal Agile Methodologies – After 4 years of more traditional waterfall, it was amazing – Looking back now, the legacy java web apps I worked on were more like iterative waterfall with semi or annual releases… The new auto product team was using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.net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and scrum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MTD Products I saw Dojo, and hated it – it was like the Google+ competitor to jQuery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THEN!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Early 2013 React was open sourced…  Enter the Virtual DOM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React decoupled the manipulation of the DOM from the Browser (boom)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Angular what? The next year Angular2 announced, but they might as well have named it something else!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There was space for a macro front end framework, and Angular wanted to position itself to be the top competitor in the space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virtual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dom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(and other industry insights) were incorporated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2014 at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Explorys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I was on the Shared Services and Security team, we had a ingrown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framework we affectionately labeled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TommyJs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(Tommy created it) on top of a Ruby on Rails app and… ATDD!!! –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TommyJs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had flavors of backbone, dependency injection, dynamic binding and models… but its own conventions for everything… IT WAS TERRIBLE, when I first started, it took me days to add a checkbox to a page to “Show Password” within the password reset flow… We rotated teams, and a majority of the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– LEAN DOG was here again! Right before I arrived their engagement had ended again)... I actually took the ATDD course I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tought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last week during this time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Up through present, it seems like JS frameworks proliferate like rabbits… every 3-6 months someone has a new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js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framework, macro and micro alike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are standing on the shoulders of exponential growth – frameworks burn like a super nova, and explode just as violently… #Betamax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Mentioned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TurboGears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, 2015 I started a company called OnShift which had chosen this as their Python Macro Framework (like Ruby on Rails), which it turns out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TurboGears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lost to Django – and thus was no longer in active development or support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had backbone, we started using React – Docker was a thing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Since then I have had many years of professional experience in React, React Native, and more recently Angular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In the last three years ad an independent contractor, I have helped tweak things on Angular applications for clients, but I have not scaled to any significant size on my own or within a team – legacy maintenance pays the bills well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I’ve read books, taken tutorials, and made a couple toy apps – so most of you probably are beyond my level of competency in Angular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2021 - New Skynet Doomsday, where is Skynet? How else can we solve our JS problem?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20210930 - Today the most current version of Angular is 12.1.4, released July 28th 2021</a:t>
            </a:r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15m : 105m</a:t>
            </a:r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4553488a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4553488a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10m : 115m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Google Shape;463;g24553488a2_0_18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4" name="Google Shape;464;g24553488a2_0_18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5m : 175m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Was that different than how anyone else implemented their Fizz Buzz solution?</a:t>
            </a: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3527737238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4553488a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4553488a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10m : 185m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85025457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24553488a2_0_9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24553488a2_0_9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10m : 250m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2733632402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24553488a2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24553488a2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5m : 270m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How was that implementation different than the rest of our Fizz Buzz solutions so far?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dirty="0"/>
          </a:p>
        </p:txBody>
      </p:sp>
    </p:spTree>
    <p:extLst>
      <p:ext uri="{BB962C8B-B14F-4D97-AF65-F5344CB8AC3E}">
        <p14:creationId xmlns:p14="http://schemas.microsoft.com/office/powerpoint/2010/main" val="80315920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30m : 420m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/>
              <a:t>Course Objectives: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Summarize the value of TDD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Use TDD to solve Katas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Integrate TDD Into Daily Work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Recognize the benefit of writing clean, maintainable code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/>
              <a:t>Going Forward</a:t>
            </a:r>
            <a:r>
              <a:rPr lang="en-US" sz="1100" dirty="0"/>
              <a:t>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Team determines policy going forward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“All new code written using tests”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“Code without tests must be inspected”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Concentrate on legacy code that is causing problems or is the most difficult to modify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Consider pairing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Helps ingrain techniques</a:t>
            </a:r>
          </a:p>
          <a:p>
            <a:pPr marL="171450" lvl="0" indent="-171450" algn="l" rtl="0">
              <a:spcBef>
                <a:spcPts val="0"/>
              </a:spcBef>
              <a:spcAft>
                <a:spcPts val="0"/>
              </a:spcAft>
            </a:pPr>
            <a:r>
              <a:rPr lang="en-US" sz="1100" dirty="0"/>
              <a:t>Ensures adherence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b="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b="1" dirty="0"/>
              <a:t>Final Thoughts:</a:t>
            </a:r>
            <a:br>
              <a:rPr lang="en-US" sz="1100" dirty="0"/>
            </a:br>
            <a:r>
              <a:rPr lang="en-US" sz="1100" dirty="0"/>
              <a:t>TDD is here to stay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A satisfying and enriching practice that can dramatically increase the quality of your application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Diligent adherence to practice is required to succeed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But the benefits are worth it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100" dirty="0"/>
              <a:t>Retrospective?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100" dirty="0"/>
          </a:p>
        </p:txBody>
      </p:sp>
      <p:sp>
        <p:nvSpPr>
          <p:cNvPr id="620" name="Google Shape;620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cca009258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cca009258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0m : 60m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Really, only 17?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40712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4cca009258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4cca009258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5m : 65m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#1. Angular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#2. Vue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#3. Next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4#. React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5#. Ember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6#. Svelte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7#. Gatsby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8#. </a:t>
            </a:r>
            <a:r>
              <a:rPr lang="en-US" sz="1800" dirty="0" err="1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Nuxt</a:t>
            </a: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JS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800" dirty="0">
                <a:solidFill>
                  <a:srgbClr val="3F3F3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9#. Bootstrap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sz="1800" dirty="0">
              <a:solidFill>
                <a:srgbClr val="3F3F3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35840295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" name="Google Shape;470;g24553488a2_0_1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" name="Google Shape;471;g24553488a2_0_1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400" dirty="0"/>
              <a:t>10m : 75m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38 years ago the internet was born, now we have dancing robots…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https://</a:t>
            </a:r>
            <a:r>
              <a:rPr lang="en-US" sz="1400" dirty="0" err="1"/>
              <a:t>www.youtube.com</a:t>
            </a:r>
            <a:r>
              <a:rPr lang="en-US" sz="1400" dirty="0"/>
              <a:t>/</a:t>
            </a:r>
            <a:r>
              <a:rPr lang="en-US" sz="1400" dirty="0" err="1"/>
              <a:t>watch?v</a:t>
            </a:r>
            <a:r>
              <a:rPr lang="en-US" sz="1400" dirty="0"/>
              <a:t>=fn3KWM1kuAw</a:t>
            </a:r>
            <a:endParaRPr sz="1400"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2.5m : 78.5m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Cross Platform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Native applications using Cordova, Ionic, or 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NativeScript</a:t>
            </a: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Built with Speed, Performance, and Productivity in mind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CLI, Templates, and IDEs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Developer Focused: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 Testing with Karma</a:t>
            </a:r>
          </a:p>
        </p:txBody>
      </p:sp>
    </p:spTree>
    <p:extLst>
      <p:ext uri="{BB962C8B-B14F-4D97-AF65-F5344CB8AC3E}">
        <p14:creationId xmlns:p14="http://schemas.microsoft.com/office/powerpoint/2010/main" val="38851913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2.5m : 80m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Custom Components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Angular enables users to build their components that can pack functionality along with rendering logic into reusable pieces.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Data Binding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Angular enables users to effortlessly move data from JavaScript code to the view, and react to user events without having to write any code manually. 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Dependency Injection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Angular enables users to write modular services and inject them wherever they are needed. This improves the testability and reusability of the same services. 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Testing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Tests are first-class tools, and Angular has been built from the ground up with testability in mind. You will have the ability to test every part of your application—which is highly recommended. 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Comprehensive</a:t>
            </a:r>
            <a:b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</a:b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Angular is a full-fledged JavaScript framework and provides out-of-the-box solutions for server communication, routing within your application, and more.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---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Browser Compatibility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Angular works cross-platform and compatible with multiple browsers. An Angular application can typically run on all browsers (</a:t>
            </a:r>
            <a:r>
              <a:rPr lang="en-US" sz="1800" dirty="0" err="1">
                <a:latin typeface="Helvetica Neue"/>
                <a:ea typeface="Helvetica Neue"/>
                <a:cs typeface="Helvetica Neue"/>
                <a:sym typeface="Helvetica Neue"/>
              </a:rPr>
              <a:t>Eg</a:t>
            </a: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: Chrome, Firefox) and operating systems, such as Windows, macOS, and Linux.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Now that you’re familiar with Angular, in the next segment, you’ll learn about the prerequisites for creating an Angular HelloWorld Application. </a:t>
            </a:r>
          </a:p>
        </p:txBody>
      </p:sp>
    </p:spTree>
    <p:extLst>
      <p:ext uri="{BB962C8B-B14F-4D97-AF65-F5344CB8AC3E}">
        <p14:creationId xmlns:p14="http://schemas.microsoft.com/office/powerpoint/2010/main" val="119370838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528d11e717_1_2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528d11e717_1_2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r>
              <a:rPr lang="en-US" sz="1800" dirty="0"/>
              <a:t>5m : 85m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Node / Angular CLI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dirty="0">
              <a:latin typeface="Helvetica Neue"/>
              <a:ea typeface="Helvetica Neue"/>
              <a:cs typeface="Helvetica Neue"/>
              <a:sym typeface="Helvetica Neue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latin typeface="Helvetica Neue"/>
                <a:ea typeface="Helvetica Neue"/>
                <a:cs typeface="Helvetica Neue"/>
                <a:sym typeface="Helvetica Neue"/>
              </a:rPr>
              <a:t>Angular CLI is a command line utility that helps developers scaffold Angular Applications</a:t>
            </a:r>
          </a:p>
        </p:txBody>
      </p:sp>
    </p:spTree>
    <p:extLst>
      <p:ext uri="{BB962C8B-B14F-4D97-AF65-F5344CB8AC3E}">
        <p14:creationId xmlns:p14="http://schemas.microsoft.com/office/powerpoint/2010/main" val="40771992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0325" y="-29250"/>
            <a:ext cx="9191100" cy="5199600"/>
          </a:xfrm>
          <a:prstGeom prst="rect">
            <a:avLst/>
          </a:prstGeom>
          <a:solidFill>
            <a:srgbClr val="000000">
              <a:alpha val="55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Oswald"/>
              <a:buNone/>
              <a:defRPr sz="60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indent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indent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indent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indent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indent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indent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indent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371600" y="2313875"/>
            <a:ext cx="6400800" cy="131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0" marR="0" lvl="0" indent="0" algn="ctr" rtl="0">
              <a:spcBef>
                <a:spcPts val="64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Arial"/>
              <a:buNone/>
              <a:defRPr sz="3200" b="0" i="0" u="none" strike="noStrike" cap="non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457200" marR="0" lvl="1" indent="0" algn="ctr" rtl="0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2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914400" marR="0" lvl="2" indent="0" algn="ctr" rtl="0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371600" marR="0" lvl="3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1828800" marR="0" lvl="4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286000" marR="0" lvl="5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2743200" marR="0" lvl="6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200400" marR="0" lvl="7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3657600" marR="0" lvl="8" indent="0" algn="ctr" rtl="0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13" y="3720220"/>
            <a:ext cx="9144000" cy="847800"/>
            <a:chOff x="13" y="3720220"/>
            <a:chExt cx="9144000" cy="847800"/>
          </a:xfrm>
        </p:grpSpPr>
        <p:sp>
          <p:nvSpPr>
            <p:cNvPr id="14" name="Google Shape;14;p2"/>
            <p:cNvSpPr/>
            <p:nvPr/>
          </p:nvSpPr>
          <p:spPr>
            <a:xfrm>
              <a:off x="13" y="3947350"/>
              <a:ext cx="9144000" cy="4332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pic>
          <p:nvPicPr>
            <p:cNvPr id="15" name="Google Shape;15;p2" descr="LeanDog-Logo - No-Otis (100px-height).png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1668951" y="4032168"/>
              <a:ext cx="1030200" cy="290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" name="Google Shape;16;p2"/>
            <p:cNvPicPr preferRelativeResize="0"/>
            <p:nvPr/>
          </p:nvPicPr>
          <p:blipFill rotWithShape="1">
            <a:blip r:embed="rId4">
              <a:alphaModFix/>
            </a:blip>
            <a:srcRect l="35645" t="33020" r="20915" b="42224"/>
            <a:stretch/>
          </p:blipFill>
          <p:spPr>
            <a:xfrm>
              <a:off x="3658920" y="3907796"/>
              <a:ext cx="3945583" cy="47265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7" name="Google Shape;17;p2" descr="Screen Shot 2016-04-21 at 11.36.07 AM.png"/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2824850" y="3720220"/>
              <a:ext cx="998100" cy="84780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8" name="Google Shape;18;p2"/>
          <p:cNvSpPr/>
          <p:nvPr/>
        </p:nvSpPr>
        <p:spPr>
          <a:xfrm>
            <a:off x="183800" y="4525900"/>
            <a:ext cx="87789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>
                <a:solidFill>
                  <a:schemeClr val="lt1"/>
                </a:solidFill>
              </a:rPr>
              <a:t>     			 </a:t>
            </a:r>
            <a:r>
              <a:rPr lang="en-US">
                <a:solidFill>
                  <a:schemeClr val="lt1"/>
                </a:solidFill>
              </a:rPr>
              <a:t>LEANDOG.COM</a:t>
            </a:r>
            <a:endParaRPr b="0" i="0" u="none" strike="noStrike" cap="none">
              <a:solidFill>
                <a:schemeClr val="lt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title"/>
          </p:nvPr>
        </p:nvSpPr>
        <p:spPr>
          <a:xfrm>
            <a:off x="457200" y="205976"/>
            <a:ext cx="82296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Oswald"/>
              <a:buNone/>
              <a:defRPr sz="3000" b="0" i="0" u="none" strike="noStrike" cap="non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body" idx="1"/>
          </p:nvPr>
        </p:nvSpPr>
        <p:spPr>
          <a:xfrm>
            <a:off x="457200" y="1014300"/>
            <a:ext cx="7729800" cy="3200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40"/>
              </a:spcBef>
              <a:spcAft>
                <a:spcPts val="0"/>
              </a:spcAft>
              <a:buSzPts val="1800"/>
              <a:buFont typeface="Avenir"/>
              <a:buChar char="•"/>
              <a:defRPr sz="18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>
              <a:spcBef>
                <a:spcPts val="560"/>
              </a:spcBef>
              <a:spcAft>
                <a:spcPts val="0"/>
              </a:spcAft>
              <a:buSzPts val="1800"/>
              <a:buFont typeface="Avenir"/>
              <a:buChar char="–"/>
              <a:defRPr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42900">
              <a:spcBef>
                <a:spcPts val="48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–"/>
              <a:defRPr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»"/>
              <a:defRPr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6pPr>
            <a:lvl7pPr marL="3200400" lvl="6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7pPr>
            <a:lvl8pPr marL="3657600" lvl="7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8pPr>
            <a:lvl9pPr marL="4114800" lvl="8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">
  <p:cSld name="OBJECT_2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138225" y="4851175"/>
            <a:ext cx="548700" cy="1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buNone/>
              <a:defRPr/>
            </a:lvl1pPr>
            <a:lvl2pPr lvl="1" algn="l" rtl="0">
              <a:buNone/>
              <a:defRPr/>
            </a:lvl2pPr>
            <a:lvl3pPr lvl="2" algn="l" rtl="0">
              <a:buNone/>
              <a:defRPr/>
            </a:lvl3pPr>
            <a:lvl4pPr lvl="3" algn="l" rtl="0">
              <a:buNone/>
              <a:defRPr/>
            </a:lvl4pPr>
            <a:lvl5pPr lvl="4" algn="l" rtl="0">
              <a:buNone/>
              <a:defRPr/>
            </a:lvl5pPr>
            <a:lvl6pPr lvl="5" algn="l" rtl="0">
              <a:buNone/>
              <a:defRPr/>
            </a:lvl6pPr>
            <a:lvl7pPr lvl="6" algn="l" rtl="0">
              <a:buNone/>
              <a:defRPr/>
            </a:lvl7pPr>
            <a:lvl8pPr lvl="7" algn="l" rtl="0">
              <a:buNone/>
              <a:defRPr/>
            </a:lvl8pPr>
            <a:lvl9pPr lvl="8" algn="l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457275" y="206100"/>
            <a:ext cx="7729800" cy="4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Font typeface="Avenir"/>
              <a:buChar char="•"/>
              <a:defRPr sz="18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Font typeface="Avenir"/>
              <a:buChar char="–"/>
              <a:defRPr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–"/>
              <a:defRPr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»"/>
              <a:defRPr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2 column">
  <p:cSld name="OBJECT_2_2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sldNum" idx="12"/>
          </p:nvPr>
        </p:nvSpPr>
        <p:spPr>
          <a:xfrm>
            <a:off x="138225" y="4851175"/>
            <a:ext cx="548700" cy="17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l" rtl="0">
              <a:buNone/>
              <a:defRPr/>
            </a:lvl1pPr>
            <a:lvl2pPr lvl="1" algn="l" rtl="0">
              <a:buNone/>
              <a:defRPr/>
            </a:lvl2pPr>
            <a:lvl3pPr lvl="2" algn="l" rtl="0">
              <a:buNone/>
              <a:defRPr/>
            </a:lvl3pPr>
            <a:lvl4pPr lvl="3" algn="l" rtl="0">
              <a:buNone/>
              <a:defRPr/>
            </a:lvl4pPr>
            <a:lvl5pPr lvl="4" algn="l" rtl="0">
              <a:buNone/>
              <a:defRPr/>
            </a:lvl5pPr>
            <a:lvl6pPr lvl="5" algn="l" rtl="0">
              <a:buNone/>
              <a:defRPr/>
            </a:lvl6pPr>
            <a:lvl7pPr lvl="6" algn="l" rtl="0">
              <a:buNone/>
              <a:defRPr/>
            </a:lvl7pPr>
            <a:lvl8pPr lvl="7" algn="l" rtl="0">
              <a:buNone/>
              <a:defRPr/>
            </a:lvl8pPr>
            <a:lvl9pPr lvl="8" algn="l" rtl="0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457275" y="206100"/>
            <a:ext cx="3862800" cy="4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40"/>
              </a:spcBef>
              <a:spcAft>
                <a:spcPts val="0"/>
              </a:spcAft>
              <a:buSzPts val="1800"/>
              <a:buFont typeface="Avenir"/>
              <a:buChar char="•"/>
              <a:defRPr sz="18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 rtl="0">
              <a:spcBef>
                <a:spcPts val="560"/>
              </a:spcBef>
              <a:spcAft>
                <a:spcPts val="0"/>
              </a:spcAft>
              <a:buSzPts val="1800"/>
              <a:buFont typeface="Avenir"/>
              <a:buChar char="–"/>
              <a:defRPr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42900" rtl="0">
              <a:spcBef>
                <a:spcPts val="48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–"/>
              <a:defRPr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»"/>
              <a:defRPr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6pPr>
            <a:lvl7pPr marL="3200400" lvl="6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7pPr>
            <a:lvl8pPr marL="3657600" lvl="7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8pPr>
            <a:lvl9pPr marL="4114800" lvl="8" indent="-342900" rtl="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4320075" y="206100"/>
            <a:ext cx="3975000" cy="400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640"/>
              </a:spcBef>
              <a:spcAft>
                <a:spcPts val="0"/>
              </a:spcAft>
              <a:buSzPts val="1800"/>
              <a:buFont typeface="Avenir"/>
              <a:buChar char="•"/>
              <a:defRPr sz="1800">
                <a:latin typeface="Avenir"/>
                <a:ea typeface="Avenir"/>
                <a:cs typeface="Avenir"/>
                <a:sym typeface="Avenir"/>
              </a:defRPr>
            </a:lvl1pPr>
            <a:lvl2pPr marL="914400" lvl="1" indent="-342900">
              <a:spcBef>
                <a:spcPts val="560"/>
              </a:spcBef>
              <a:spcAft>
                <a:spcPts val="0"/>
              </a:spcAft>
              <a:buSzPts val="1800"/>
              <a:buFont typeface="Avenir"/>
              <a:buChar char="–"/>
              <a:defRPr>
                <a:latin typeface="Avenir"/>
                <a:ea typeface="Avenir"/>
                <a:cs typeface="Avenir"/>
                <a:sym typeface="Avenir"/>
              </a:defRPr>
            </a:lvl2pPr>
            <a:lvl3pPr marL="1371600" lvl="2" indent="-342900">
              <a:spcBef>
                <a:spcPts val="48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3pPr>
            <a:lvl4pPr marL="1828800" lvl="3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–"/>
              <a:defRPr>
                <a:latin typeface="Avenir"/>
                <a:ea typeface="Avenir"/>
                <a:cs typeface="Avenir"/>
                <a:sym typeface="Avenir"/>
              </a:defRPr>
            </a:lvl4pPr>
            <a:lvl5pPr marL="2286000" lvl="4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»"/>
              <a:defRPr>
                <a:latin typeface="Avenir"/>
                <a:ea typeface="Avenir"/>
                <a:cs typeface="Avenir"/>
                <a:sym typeface="Avenir"/>
              </a:defRPr>
            </a:lvl5pPr>
            <a:lvl6pPr marL="2743200" lvl="5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6pPr>
            <a:lvl7pPr marL="3200400" lvl="6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7pPr>
            <a:lvl8pPr marL="3657600" lvl="7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8pPr>
            <a:lvl9pPr marL="4114800" lvl="8" indent="-342900">
              <a:spcBef>
                <a:spcPts val="400"/>
              </a:spcBef>
              <a:spcAft>
                <a:spcPts val="0"/>
              </a:spcAft>
              <a:buSzPts val="1800"/>
              <a:buFont typeface="Avenir"/>
              <a:buChar char="•"/>
              <a:defRPr>
                <a:latin typeface="Avenir"/>
                <a:ea typeface="Avenir"/>
                <a:cs typeface="Avenir"/>
                <a:sym typeface="Aveni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OBJECT_1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457200" y="205976"/>
            <a:ext cx="8229600" cy="69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Oswald"/>
              <a:buNone/>
              <a:defRPr sz="3000" b="0" i="0" u="none" strike="noStrike" cap="non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 i="0" u="none" strike="noStrike" cap="none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 indent="0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3429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marL="914400" marR="0" lvl="1" indent="-3429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marL="1371600" marR="0" lvl="2" indent="-3429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marL="1828800" marR="0" lvl="3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–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marL="2286000" marR="0" lvl="4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»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marL="2743200" marR="0" lvl="5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marL="3200400" marR="0" lvl="6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marL="3657600" marR="0" lvl="7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marL="4114800" marR="0" lvl="8" indent="-3429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Helvetica Neue"/>
              <a:buChar char="•"/>
              <a:defRPr sz="1800" i="0" u="none" strike="noStrike" cap="none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9" y="47499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algn="r">
              <a:buNone/>
              <a:defRPr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algn="r">
              <a:buNone/>
              <a:defRPr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algn="r">
              <a:buNone/>
              <a:defRPr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algn="r">
              <a:buNone/>
              <a:defRPr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algn="r">
              <a:buNone/>
              <a:defRPr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algn="r">
              <a:buNone/>
              <a:defRPr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algn="r">
              <a:buNone/>
              <a:defRPr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algn="r">
              <a:buNone/>
              <a:defRPr sz="1300">
                <a:solidFill>
                  <a:schemeClr val="dk1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5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>
          <p15:clr>
            <a:srgbClr val="F06B4A"/>
          </p15:clr>
        </p15:guide>
        <p15:guide id="2" pos="2880">
          <p15:clr>
            <a:srgbClr val="F06B4A"/>
          </p15:clr>
        </p15:guide>
        <p15:guide id="3" pos="5673">
          <p15:clr>
            <a:srgbClr val="F06B4A"/>
          </p15:clr>
        </p15:guide>
        <p15:guide id="4" orient="horz" pos="3168">
          <p15:clr>
            <a:srgbClr val="F06B4A"/>
          </p15:clr>
        </p15:guide>
        <p15:guide id="5" pos="87">
          <p15:clr>
            <a:srgbClr val="F06B4A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e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7.jpe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jpe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jpe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jpe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jpe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jp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4"/>
          <p:cNvSpPr txBox="1">
            <a:spLocks noGrp="1"/>
          </p:cNvSpPr>
          <p:nvPr>
            <p:ph type="ctrTitle"/>
          </p:nvPr>
        </p:nvSpPr>
        <p:spPr>
          <a:xfrm>
            <a:off x="685800" y="248300"/>
            <a:ext cx="7772400" cy="178595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TDD in</a:t>
            </a:r>
            <a:br>
              <a:rPr lang="en-US" dirty="0">
                <a:latin typeface="Dank Mono" pitchFamily="49" charset="77"/>
              </a:rPr>
            </a:br>
            <a:r>
              <a:rPr lang="en-US" dirty="0">
                <a:latin typeface="Dank Mono" pitchFamily="49" charset="77"/>
              </a:rPr>
              <a:t>Angular</a:t>
            </a:r>
            <a:endParaRPr dirty="0">
              <a:latin typeface="Dank Mono" pitchFamily="49" charset="77"/>
            </a:endParaRPr>
          </a:p>
        </p:txBody>
      </p:sp>
      <p:sp>
        <p:nvSpPr>
          <p:cNvPr id="70" name="Google Shape;70;p14"/>
          <p:cNvSpPr txBox="1">
            <a:spLocks noGrp="1"/>
          </p:cNvSpPr>
          <p:nvPr>
            <p:ph type="subTitle" idx="1"/>
          </p:nvPr>
        </p:nvSpPr>
        <p:spPr>
          <a:xfrm>
            <a:off x="1371600" y="2220738"/>
            <a:ext cx="6400800" cy="1314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40"/>
              </a:spcBef>
              <a:spcAft>
                <a:spcPts val="0"/>
              </a:spcAft>
              <a:buNone/>
            </a:pPr>
            <a:r>
              <a:rPr lang="en-US" dirty="0">
                <a:latin typeface="Garamond" panose="02020404030301010803" pitchFamily="18" charset="0"/>
              </a:rPr>
              <a:t>Test Driven Development</a:t>
            </a:r>
            <a:endParaRPr dirty="0">
              <a:latin typeface="Garamond" panose="02020404030301010803" pitchFamily="18" charset="0"/>
            </a:endParaRPr>
          </a:p>
        </p:txBody>
      </p:sp>
      <p:sp>
        <p:nvSpPr>
          <p:cNvPr id="10" name="Google Shape;88;p13">
            <a:extLst>
              <a:ext uri="{FF2B5EF4-FFF2-40B4-BE49-F238E27FC236}">
                <a16:creationId xmlns:a16="http://schemas.microsoft.com/office/drawing/2014/main" id="{06C35A67-942B-3B42-97DC-A10568BE5427}"/>
              </a:ext>
            </a:extLst>
          </p:cNvPr>
          <p:cNvSpPr/>
          <p:nvPr/>
        </p:nvSpPr>
        <p:spPr>
          <a:xfrm>
            <a:off x="181300" y="4570840"/>
            <a:ext cx="4209400" cy="36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lvl="0"/>
            <a:r>
              <a:rPr lang="en-US" dirty="0">
                <a:solidFill>
                  <a:schemeClr val="lt1"/>
                </a:solidFill>
                <a:latin typeface="Dank Mono" pitchFamily="49" charset="77"/>
              </a:rPr>
              <a:t>DEV3LSOLUTIONS.COM</a:t>
            </a:r>
            <a:endParaRPr b="0" i="0" u="none" strike="noStrike" cap="none" dirty="0">
              <a:solidFill>
                <a:schemeClr val="lt1"/>
              </a:solidFill>
              <a:latin typeface="Dank Mono" pitchFamily="49" charset="77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82194" y="273843"/>
            <a:ext cx="4249381" cy="697118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Angular Hello World</a:t>
            </a:r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82194" y="1357461"/>
            <a:ext cx="4722530" cy="3731776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114300" lvl="0" indent="0">
              <a:buNone/>
            </a:pPr>
            <a:r>
              <a:rPr lang="en-US" sz="1600" dirty="0">
                <a:latin typeface="Garamond" panose="02020404030301010803" pitchFamily="18" charset="0"/>
              </a:rPr>
              <a:t>```</a:t>
            </a: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400" i="1" dirty="0">
                <a:latin typeface="Dank Mono" pitchFamily="49" charset="77"/>
              </a:rPr>
              <a:t>ng new hello-world</a:t>
            </a:r>
            <a:br>
              <a:rPr lang="en-US" sz="1400" i="1" dirty="0">
                <a:latin typeface="Dank Mono" pitchFamily="49" charset="77"/>
              </a:rPr>
            </a:br>
            <a:r>
              <a:rPr lang="en-US" sz="1400" i="1" dirty="0">
                <a:latin typeface="Dank Mono" pitchFamily="49" charset="77"/>
              </a:rPr>
              <a:t>N      </a:t>
            </a:r>
            <a:r>
              <a:rPr lang="en-US" sz="1400" dirty="0">
                <a:latin typeface="Dank Mono" pitchFamily="49" charset="77"/>
              </a:rPr>
              <a:t># no angular routing</a:t>
            </a:r>
            <a:br>
              <a:rPr lang="en-US" sz="1400" dirty="0">
                <a:latin typeface="Dank Mono" pitchFamily="49" charset="77"/>
              </a:rPr>
            </a:br>
            <a:r>
              <a:rPr lang="en-US" sz="1400" i="1" dirty="0">
                <a:latin typeface="Dank Mono" pitchFamily="49" charset="77"/>
              </a:rPr>
              <a:t>CSS    </a:t>
            </a:r>
            <a:r>
              <a:rPr lang="en-US" sz="1400" dirty="0">
                <a:latin typeface="Dank Mono" pitchFamily="49" charset="77"/>
              </a:rPr>
              <a:t># style</a:t>
            </a:r>
            <a:br>
              <a:rPr lang="en-US" sz="1400" dirty="0">
                <a:latin typeface="Dank Mono" pitchFamily="49" charset="77"/>
              </a:rPr>
            </a:br>
            <a:br>
              <a:rPr lang="en-US" sz="1400" dirty="0">
                <a:latin typeface="Dank Mono" pitchFamily="49" charset="77"/>
              </a:rPr>
            </a:br>
            <a:r>
              <a:rPr lang="en-US" sz="1400" dirty="0">
                <a:latin typeface="Dank Mono" pitchFamily="49" charset="77"/>
              </a:rPr>
              <a:t>* Installing packages (npm)...</a:t>
            </a:r>
            <a:br>
              <a:rPr lang="en-US" sz="1400" dirty="0">
                <a:latin typeface="Dank Mono" pitchFamily="49" charset="77"/>
              </a:rPr>
            </a:br>
            <a:br>
              <a:rPr lang="en-US" sz="1400" dirty="0">
                <a:latin typeface="Dank Mono" pitchFamily="49" charset="77"/>
              </a:rPr>
            </a:br>
            <a:r>
              <a:rPr lang="en-US" sz="1400" i="1" dirty="0">
                <a:latin typeface="Dank Mono" pitchFamily="49" charset="77"/>
              </a:rPr>
              <a:t>cd hello-world</a:t>
            </a:r>
            <a:br>
              <a:rPr lang="en-US" sz="1400" i="1" dirty="0">
                <a:latin typeface="Dank Mono" pitchFamily="49" charset="77"/>
              </a:rPr>
            </a:br>
            <a:r>
              <a:rPr lang="en-US" sz="1400" i="1" dirty="0">
                <a:latin typeface="Dank Mono" pitchFamily="49" charset="77"/>
              </a:rPr>
              <a:t>ng serve</a:t>
            </a:r>
            <a:br>
              <a:rPr lang="en-US" sz="1400" i="1" dirty="0">
                <a:latin typeface="Dank Mono" pitchFamily="49" charset="77"/>
              </a:rPr>
            </a:br>
            <a:br>
              <a:rPr lang="en-US" sz="1400" i="1" dirty="0">
                <a:latin typeface="Dank Mono" pitchFamily="49" charset="77"/>
              </a:rPr>
            </a:br>
            <a:r>
              <a:rPr lang="en-US" sz="1600" dirty="0">
                <a:latin typeface="Garamond" panose="02020404030301010803" pitchFamily="18" charset="0"/>
              </a:rPr>
              <a:t>```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pic>
        <p:nvPicPr>
          <p:cNvPr id="4098" name="Picture 2" descr="Angular (web framework) - Wikipedia">
            <a:extLst>
              <a:ext uri="{FF2B5EF4-FFF2-40B4-BE49-F238E27FC236}">
                <a16:creationId xmlns:a16="http://schemas.microsoft.com/office/drawing/2014/main" id="{47EA127C-55A8-8248-B988-0E9B98515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135" y="310790"/>
            <a:ext cx="4521920" cy="452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16A2F0-4766-F748-A9B7-CBF28926E10C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tx1"/>
                </a:solidFill>
                <a:latin typeface="Dank Mono" pitchFamily="49" charset="77"/>
              </a:rPr>
              <a:t>01_hello_world</a:t>
            </a:r>
            <a:endParaRPr lang="en-US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1246879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D6B78D0A-DFDE-0345-BAE0-619A61BAE2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5648" y="0"/>
            <a:ext cx="6712703" cy="51435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88DC793C-BA80-C047-A95E-6B118D67BF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12EE9A7-345C-3442-A2E2-515A6880EFF3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tx1"/>
                </a:solidFill>
                <a:latin typeface="Dank Mono" pitchFamily="49" charset="77"/>
              </a:rPr>
              <a:t>01_hello_world</a:t>
            </a:r>
            <a:endParaRPr lang="en-US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1385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82194" y="273843"/>
            <a:ext cx="4249381" cy="697118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Angular Testing</a:t>
            </a:r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82194" y="1357461"/>
            <a:ext cx="4722530" cy="3731776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114300" lvl="0" indent="0">
              <a:buNone/>
            </a:pPr>
            <a:r>
              <a:rPr lang="en-US" sz="1600" dirty="0">
                <a:latin typeface="Garamond" panose="02020404030301010803" pitchFamily="18" charset="0"/>
              </a:rPr>
              <a:t>```</a:t>
            </a: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400" i="1" dirty="0">
                <a:latin typeface="Dank Mono" pitchFamily="49" charset="77"/>
              </a:rPr>
              <a:t>npm run test</a:t>
            </a:r>
            <a:br>
              <a:rPr lang="en-US" sz="1400" i="1" dirty="0">
                <a:latin typeface="Dank Mono" pitchFamily="49" charset="77"/>
              </a:rPr>
            </a:br>
            <a:br>
              <a:rPr lang="en-US" sz="1400" i="1" dirty="0">
                <a:latin typeface="Dank Mono" pitchFamily="49" charset="77"/>
              </a:rPr>
            </a:br>
            <a:r>
              <a:rPr lang="en-US" sz="1600" dirty="0">
                <a:latin typeface="Garamond" panose="02020404030301010803" pitchFamily="18" charset="0"/>
              </a:rPr>
              <a:t>```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pic>
        <p:nvPicPr>
          <p:cNvPr id="4098" name="Picture 2" descr="Angular (web framework) - Wikipedia">
            <a:extLst>
              <a:ext uri="{FF2B5EF4-FFF2-40B4-BE49-F238E27FC236}">
                <a16:creationId xmlns:a16="http://schemas.microsoft.com/office/drawing/2014/main" id="{47EA127C-55A8-8248-B988-0E9B98515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135" y="310790"/>
            <a:ext cx="4521920" cy="452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16A2F0-4766-F748-A9B7-CBF28926E10C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tx1"/>
                </a:solidFill>
                <a:latin typeface="Dank Mono" pitchFamily="49" charset="77"/>
              </a:rPr>
              <a:t>01_hello_world</a:t>
            </a:r>
            <a:endParaRPr lang="en-US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8653940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82194" y="273843"/>
            <a:ext cx="5064841" cy="697118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lvl="0"/>
            <a:r>
              <a:rPr lang="en-US" dirty="0">
                <a:latin typeface="Dank Mono" pitchFamily="49" charset="77"/>
              </a:rPr>
              <a:t>Angular Testing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16A2F0-4766-F748-A9B7-CBF28926E10C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tx1"/>
                </a:solidFill>
                <a:latin typeface="Dank Mono" pitchFamily="49" charset="77"/>
              </a:rPr>
              <a:t>01_hello_world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CAA3B4-3F9E-EF4C-A25A-513D39464EE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593" y="1375112"/>
            <a:ext cx="8726814" cy="239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36778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32BC26D8-82FB-445E-AA49-62A77D7C1E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5D524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CB44330D-EA18-4254-AA95-EB49948539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386" name="Picture 2" descr="Post image">
            <a:extLst>
              <a:ext uri="{FF2B5EF4-FFF2-40B4-BE49-F238E27FC236}">
                <a16:creationId xmlns:a16="http://schemas.microsoft.com/office/drawing/2014/main" id="{6A6B053F-6D07-A145-9869-72AF86AF8ED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005137" y="482600"/>
            <a:ext cx="3133724" cy="4178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5858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82194" y="273843"/>
            <a:ext cx="5064841" cy="697118"/>
          </a:xfrm>
          <a:prstGeom prst="rect">
            <a:avLst/>
          </a:prstGeom>
        </p:spPr>
        <p:txBody>
          <a:bodyPr spcFirstLastPara="1" lIns="91425" tIns="91425" rIns="91425" bIns="91425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Code Coverage Enforcement</a:t>
            </a:r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82194" y="1357461"/>
            <a:ext cx="4722530" cy="3731776"/>
          </a:xfrm>
          <a:prstGeom prst="rect">
            <a:avLst/>
          </a:prstGeom>
        </p:spPr>
        <p:txBody>
          <a:bodyPr spcFirstLastPara="1" lIns="91425" tIns="91425" rIns="91425" bIns="91425" anchorCtr="0">
            <a:normAutofit fontScale="62500" lnSpcReduction="20000"/>
          </a:bodyPr>
          <a:lstStyle/>
          <a:p>
            <a:pPr marL="114300" lvl="0" indent="0">
              <a:buNone/>
            </a:pPr>
            <a:r>
              <a:rPr lang="en-US" sz="1600" dirty="0">
                <a:latin typeface="Garamond" panose="02020404030301010803" pitchFamily="18" charset="0"/>
              </a:rPr>
              <a:t>```</a:t>
            </a: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400" i="1" dirty="0" err="1">
                <a:latin typeface="Dank Mono" pitchFamily="49" charset="77"/>
              </a:rPr>
              <a:t>coverageReporter</a:t>
            </a:r>
            <a:r>
              <a:rPr lang="en-US" sz="1400" i="1" dirty="0">
                <a:latin typeface="Dank Mono" pitchFamily="49" charset="77"/>
              </a:rPr>
              <a:t>: {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</a:t>
            </a:r>
            <a:r>
              <a:rPr lang="en-US" sz="1400" i="1" dirty="0" err="1">
                <a:latin typeface="Dank Mono" pitchFamily="49" charset="77"/>
              </a:rPr>
              <a:t>dir</a:t>
            </a:r>
            <a:r>
              <a:rPr lang="en-US" sz="1400" i="1" dirty="0">
                <a:latin typeface="Dank Mono" pitchFamily="49" charset="77"/>
              </a:rPr>
              <a:t>: require('path').join(__</a:t>
            </a:r>
            <a:r>
              <a:rPr lang="en-US" sz="1400" i="1" dirty="0" err="1">
                <a:latin typeface="Dank Mono" pitchFamily="49" charset="77"/>
              </a:rPr>
              <a:t>dirname</a:t>
            </a:r>
            <a:r>
              <a:rPr lang="en-US" sz="1400" i="1" dirty="0">
                <a:latin typeface="Dank Mono" pitchFamily="49" charset="77"/>
              </a:rPr>
              <a:t>, './coverage/&lt;project-name&gt;'),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subdir: '.',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reporters: [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  { type: 'html' },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  { type: 'text-summary' }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],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check: {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  global: {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    statements: </a:t>
            </a:r>
            <a:r>
              <a:rPr lang="en-US" sz="1400" b="1" i="1" dirty="0">
                <a:latin typeface="Dank Mono" pitchFamily="49" charset="77"/>
              </a:rPr>
              <a:t>80</a:t>
            </a:r>
            <a:r>
              <a:rPr lang="en-US" sz="1400" i="1" dirty="0">
                <a:latin typeface="Dank Mono" pitchFamily="49" charset="77"/>
              </a:rPr>
              <a:t>,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    branches: </a:t>
            </a:r>
            <a:r>
              <a:rPr lang="en-US" sz="1400" b="1" i="1" dirty="0">
                <a:latin typeface="Dank Mono" pitchFamily="49" charset="77"/>
              </a:rPr>
              <a:t>80</a:t>
            </a:r>
            <a:r>
              <a:rPr lang="en-US" sz="1400" i="1" dirty="0">
                <a:latin typeface="Dank Mono" pitchFamily="49" charset="77"/>
              </a:rPr>
              <a:t>,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    functions: </a:t>
            </a:r>
            <a:r>
              <a:rPr lang="en-US" sz="1400" b="1" i="1" dirty="0">
                <a:latin typeface="Dank Mono" pitchFamily="49" charset="77"/>
              </a:rPr>
              <a:t>80</a:t>
            </a:r>
            <a:r>
              <a:rPr lang="en-US" sz="1400" i="1" dirty="0">
                <a:latin typeface="Dank Mono" pitchFamily="49" charset="77"/>
              </a:rPr>
              <a:t>,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    lines: </a:t>
            </a:r>
            <a:r>
              <a:rPr lang="en-US" sz="1400" b="1" i="1" dirty="0">
                <a:latin typeface="Dank Mono" pitchFamily="49" charset="77"/>
              </a:rPr>
              <a:t>80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  }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  }</a:t>
            </a:r>
          </a:p>
          <a:p>
            <a:pPr marL="114300" lvl="0" indent="0">
              <a:buNone/>
            </a:pPr>
            <a:r>
              <a:rPr lang="en-US" sz="1400" i="1" dirty="0">
                <a:latin typeface="Dank Mono" pitchFamily="49" charset="77"/>
              </a:rPr>
              <a:t>}</a:t>
            </a:r>
            <a:br>
              <a:rPr lang="en-US" sz="1400" i="1" dirty="0">
                <a:latin typeface="Dank Mono" pitchFamily="49" charset="77"/>
              </a:rPr>
            </a:br>
            <a:br>
              <a:rPr lang="en-US" sz="1400" i="1" dirty="0">
                <a:latin typeface="Dank Mono" pitchFamily="49" charset="77"/>
              </a:rPr>
            </a:br>
            <a:r>
              <a:rPr lang="en-US" sz="1600" dirty="0">
                <a:latin typeface="Garamond" panose="02020404030301010803" pitchFamily="18" charset="0"/>
              </a:rPr>
              <a:t>```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pic>
        <p:nvPicPr>
          <p:cNvPr id="4098" name="Picture 2" descr="Angular (web framework) - Wikipedia">
            <a:extLst>
              <a:ext uri="{FF2B5EF4-FFF2-40B4-BE49-F238E27FC236}">
                <a16:creationId xmlns:a16="http://schemas.microsoft.com/office/drawing/2014/main" id="{47EA127C-55A8-8248-B988-0E9B98515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135" y="310790"/>
            <a:ext cx="4521920" cy="452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16A2F0-4766-F748-A9B7-CBF28926E10C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tx1"/>
                </a:solidFill>
                <a:latin typeface="Dank Mono" pitchFamily="49" charset="77"/>
              </a:rPr>
              <a:t>01_hello_world</a:t>
            </a:r>
            <a:endParaRPr lang="en-US" i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24698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82194" y="273843"/>
            <a:ext cx="5064841" cy="697118"/>
          </a:xfrm>
          <a:prstGeom prst="rect">
            <a:avLst/>
          </a:prstGeom>
        </p:spPr>
        <p:txBody>
          <a:bodyPr spcFirstLastPara="1" lIns="91425" tIns="91425" rIns="91425" bIns="91425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Code Coverage Enforcement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DB16A2F0-4766-F748-A9B7-CBF28926E10C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tx1"/>
                </a:solidFill>
                <a:latin typeface="Dank Mono" pitchFamily="49" charset="77"/>
              </a:rPr>
              <a:t>01_hello_world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D6BDD9-3DA6-A948-92B9-68DF613D62A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038" y="1352207"/>
            <a:ext cx="8727923" cy="24390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3074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B670DBD5-770C-4383-9F54-5B86E86BD5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7707" y="0"/>
            <a:ext cx="7328585" cy="5143500"/>
          </a:xfrm>
          <a:custGeom>
            <a:avLst/>
            <a:gdLst>
              <a:gd name="connsiteX0" fmla="*/ 1422188 w 9771446"/>
              <a:gd name="connsiteY0" fmla="*/ 0 h 6858000"/>
              <a:gd name="connsiteX1" fmla="*/ 8349258 w 9771446"/>
              <a:gd name="connsiteY1" fmla="*/ 0 h 6858000"/>
              <a:gd name="connsiteX2" fmla="*/ 8502224 w 9771446"/>
              <a:gd name="connsiteY2" fmla="*/ 159673 h 6858000"/>
              <a:gd name="connsiteX3" fmla="*/ 9771446 w 9771446"/>
              <a:gd name="connsiteY3" fmla="*/ 3429001 h 6858000"/>
              <a:gd name="connsiteX4" fmla="*/ 8502224 w 9771446"/>
              <a:gd name="connsiteY4" fmla="*/ 6698330 h 6858000"/>
              <a:gd name="connsiteX5" fmla="*/ 8349260 w 9771446"/>
              <a:gd name="connsiteY5" fmla="*/ 6858000 h 6858000"/>
              <a:gd name="connsiteX6" fmla="*/ 1422186 w 9771446"/>
              <a:gd name="connsiteY6" fmla="*/ 6858000 h 6858000"/>
              <a:gd name="connsiteX7" fmla="*/ 1269223 w 9771446"/>
              <a:gd name="connsiteY7" fmla="*/ 6698330 h 6858000"/>
              <a:gd name="connsiteX8" fmla="*/ 0 w 9771446"/>
              <a:gd name="connsiteY8" fmla="*/ 3429001 h 6858000"/>
              <a:gd name="connsiteX9" fmla="*/ 1269223 w 9771446"/>
              <a:gd name="connsiteY9" fmla="*/ 15967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771446" h="6858000">
                <a:moveTo>
                  <a:pt x="1422188" y="0"/>
                </a:moveTo>
                <a:lnTo>
                  <a:pt x="8349258" y="0"/>
                </a:lnTo>
                <a:lnTo>
                  <a:pt x="8502224" y="159673"/>
                </a:lnTo>
                <a:cubicBezTo>
                  <a:pt x="9290813" y="1023162"/>
                  <a:pt x="9771446" y="2170221"/>
                  <a:pt x="9771446" y="3429001"/>
                </a:cubicBezTo>
                <a:cubicBezTo>
                  <a:pt x="9771446" y="4687781"/>
                  <a:pt x="9290813" y="5834840"/>
                  <a:pt x="8502224" y="6698330"/>
                </a:cubicBezTo>
                <a:lnTo>
                  <a:pt x="8349260" y="6858000"/>
                </a:lnTo>
                <a:lnTo>
                  <a:pt x="1422186" y="6858000"/>
                </a:lnTo>
                <a:lnTo>
                  <a:pt x="1269223" y="6698330"/>
                </a:lnTo>
                <a:cubicBezTo>
                  <a:pt x="480633" y="5834840"/>
                  <a:pt x="0" y="4687781"/>
                  <a:pt x="0" y="3429001"/>
                </a:cubicBezTo>
                <a:cubicBezTo>
                  <a:pt x="0" y="2170221"/>
                  <a:pt x="480633" y="1023162"/>
                  <a:pt x="1269223" y="159673"/>
                </a:cubicBezTo>
                <a:close/>
              </a:path>
            </a:pathLst>
          </a:custGeom>
          <a:solidFill>
            <a:schemeClr val="bg1">
              <a:lumMod val="85000"/>
              <a:alpha val="62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0" name="Picture 2" descr="12 Hilarious Wat Memes That Will Make Your Day">
            <a:extLst>
              <a:ext uri="{FF2B5EF4-FFF2-40B4-BE49-F238E27FC236}">
                <a16:creationId xmlns:a16="http://schemas.microsoft.com/office/drawing/2014/main" id="{14648E58-8C12-084C-A089-89BF216B948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33" b="-1"/>
          <a:stretch/>
        </p:blipFill>
        <p:spPr bwMode="auto">
          <a:xfrm>
            <a:off x="1095447" y="10"/>
            <a:ext cx="6953105" cy="5143490"/>
          </a:xfrm>
          <a:custGeom>
            <a:avLst/>
            <a:gdLst/>
            <a:ahLst/>
            <a:cxnLst/>
            <a:rect l="l" t="t" r="r" b="b"/>
            <a:pathLst>
              <a:path w="9270806" h="6858000">
                <a:moveTo>
                  <a:pt x="1503712" y="0"/>
                </a:moveTo>
                <a:lnTo>
                  <a:pt x="7767094" y="0"/>
                </a:lnTo>
                <a:lnTo>
                  <a:pt x="7913128" y="139721"/>
                </a:lnTo>
                <a:cubicBezTo>
                  <a:pt x="8751971" y="981521"/>
                  <a:pt x="9270806" y="2144457"/>
                  <a:pt x="9270806" y="3429000"/>
                </a:cubicBezTo>
                <a:cubicBezTo>
                  <a:pt x="9270806" y="4713544"/>
                  <a:pt x="8751971" y="5876479"/>
                  <a:pt x="7913128" y="6718279"/>
                </a:cubicBezTo>
                <a:lnTo>
                  <a:pt x="7767094" y="6858000"/>
                </a:lnTo>
                <a:lnTo>
                  <a:pt x="1503712" y="6858000"/>
                </a:lnTo>
                <a:lnTo>
                  <a:pt x="1357679" y="6718279"/>
                </a:lnTo>
                <a:cubicBezTo>
                  <a:pt x="518835" y="5876479"/>
                  <a:pt x="0" y="4713544"/>
                  <a:pt x="0" y="3429000"/>
                </a:cubicBezTo>
                <a:cubicBezTo>
                  <a:pt x="0" y="2144457"/>
                  <a:pt x="518835" y="981521"/>
                  <a:pt x="1357679" y="13972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7171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82194" y="23590"/>
            <a:ext cx="5064841" cy="1984320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App</a:t>
            </a:r>
            <a:br>
              <a:rPr lang="en-US" dirty="0">
                <a:latin typeface="Dank Mono" pitchFamily="49" charset="77"/>
              </a:rPr>
            </a:br>
            <a:r>
              <a:rPr lang="en-US" dirty="0">
                <a:latin typeface="Dank Mono" pitchFamily="49" charset="77"/>
              </a:rPr>
              <a:t>Component</a:t>
            </a:r>
            <a:br>
              <a:rPr lang="en-US" dirty="0">
                <a:latin typeface="Dank Mono" pitchFamily="49" charset="77"/>
              </a:rPr>
            </a:br>
            <a:r>
              <a:rPr lang="en-US" dirty="0">
                <a:latin typeface="Dank Mono" pitchFamily="49" charset="77"/>
              </a:rPr>
              <a:t>Spec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B16A2F0-4766-F748-A9B7-CBF28926E10C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tx1"/>
                </a:solidFill>
                <a:latin typeface="Dank Mono" pitchFamily="49" charset="77"/>
              </a:rPr>
              <a:t>01_hello_world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FC7949D-9DE4-584A-8519-6ED8E18C18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8382" y="84745"/>
            <a:ext cx="4837305" cy="497381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750979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C3896A03-3945-419A-B66B-4EE266EDD1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" y="0"/>
            <a:ext cx="9143993" cy="51435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44A380DE-7E38-A245-8B96-2CDE90F422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pic>
        <p:nvPicPr>
          <p:cNvPr id="18434" name="Picture 2" descr="Post image">
            <a:extLst>
              <a:ext uri="{FF2B5EF4-FFF2-40B4-BE49-F238E27FC236}">
                <a16:creationId xmlns:a16="http://schemas.microsoft.com/office/drawing/2014/main" id="{35D96254-E55F-5648-B351-7AE5BE99682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747" y="282105"/>
            <a:ext cx="6826520" cy="4384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C14F42EF-7FFD-2945-8FAF-562E9A5B3D9F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bg1"/>
                </a:solidFill>
                <a:latin typeface="Dank Mono" pitchFamily="49" charset="77"/>
              </a:rPr>
              <a:t>01_hello_world</a:t>
            </a:r>
            <a:endParaRPr lang="en-US" i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10209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34">
            <a:extLst>
              <a:ext uri="{FF2B5EF4-FFF2-40B4-BE49-F238E27FC236}">
                <a16:creationId xmlns:a16="http://schemas.microsoft.com/office/drawing/2014/main" id="{960656F5-7E84-EB4B-948A-7453A897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51434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136">
            <a:extLst>
              <a:ext uri="{FF2B5EF4-FFF2-40B4-BE49-F238E27FC236}">
                <a16:creationId xmlns:a16="http://schemas.microsoft.com/office/drawing/2014/main" id="{7F6C7EEA-E1C6-4140-BE77-5264DD7585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A2000CC7-4B7D-4F4A-8525-A5AD946AD8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t="3125" b="3125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Google Shape;424;p58">
            <a:extLst>
              <a:ext uri="{FF2B5EF4-FFF2-40B4-BE49-F238E27FC236}">
                <a16:creationId xmlns:a16="http://schemas.microsoft.com/office/drawing/2014/main" id="{753BA4CC-A0E8-C445-846A-9215888ACE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27507" y="2847843"/>
            <a:ext cx="7886700" cy="223944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900" i="1" kern="1200" dirty="0">
                <a:solidFill>
                  <a:schemeClr val="bg1"/>
                </a:solidFill>
                <a:latin typeface="Dank Mono" pitchFamily="49" charset="77"/>
                <a:ea typeface="+mj-ea"/>
                <a:cs typeface="+mj-cs"/>
              </a:rPr>
              <a:t>recap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427204A8-A572-7D4A-AACA-10CA012035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8E96187D-8351-854B-B76E-E879787C8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t="7500" b="7500"/>
          <a:stretch/>
        </p:blipFill>
        <p:spPr bwMode="auto">
          <a:xfrm>
            <a:off x="20" y="-16"/>
            <a:ext cx="9143977" cy="514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FF4914-239F-424C-8B82-7A4803B91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94" y="2412306"/>
            <a:ext cx="4089397" cy="2676931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3900" kern="1200" dirty="0">
                <a:solidFill>
                  <a:schemeClr val="tx1"/>
                </a:solidFill>
                <a:latin typeface="Dank Mono" pitchFamily="49" charset="77"/>
                <a:ea typeface="+mj-ea"/>
                <a:cs typeface="+mj-cs"/>
              </a:rPr>
              <a:t>BREAK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AE81F49-76D8-964E-B22F-B5CA04FE5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8409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491490" y="273843"/>
            <a:ext cx="3840085" cy="1269596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TDD Tour of Heroes</a:t>
            </a:r>
          </a:p>
        </p:txBody>
      </p:sp>
      <p:cxnSp>
        <p:nvCxnSpPr>
          <p:cNvPr id="86" name="Straight Arrow Connector 85">
            <a:extLst>
              <a:ext uri="{FF2B5EF4-FFF2-40B4-BE49-F238E27FC236}">
                <a16:creationId xmlns:a16="http://schemas.microsoft.com/office/drawing/2014/main" id="{E4A809D5-3600-46D4-A466-67F2349A54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490" y="1737360"/>
            <a:ext cx="3429000" cy="0"/>
          </a:xfrm>
          <a:prstGeom prst="straightConnector1">
            <a:avLst/>
          </a:prstGeom>
          <a:ln w="19050" cap="sq">
            <a:solidFill>
              <a:schemeClr val="tx1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491490" y="1931275"/>
            <a:ext cx="3840085" cy="2596671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114300" lvl="0" indent="0">
              <a:buNone/>
            </a:pPr>
            <a:r>
              <a:rPr lang="en-US" sz="1400">
                <a:latin typeface="Garamond" panose="02020404030301010803" pitchFamily="18" charset="0"/>
              </a:rPr>
              <a:t>Angular is a JavaScript framework for building single-page client applications using HTML and TypeScript. It is primarily written in TypeScript and implements core functionality as a set of TypeScript libraries that you import into your apps.</a:t>
            </a:r>
          </a:p>
        </p:txBody>
      </p:sp>
      <p:pic>
        <p:nvPicPr>
          <p:cNvPr id="6" name="Picture 4">
            <a:extLst>
              <a:ext uri="{FF2B5EF4-FFF2-40B4-BE49-F238E27FC236}">
                <a16:creationId xmlns:a16="http://schemas.microsoft.com/office/drawing/2014/main" id="{F13C99C0-AF3A-224E-85DA-4742D5EF82B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l="21217" r="21217"/>
          <a:stretch/>
        </p:blipFill>
        <p:spPr bwMode="auto">
          <a:xfrm>
            <a:off x="4409136" y="10"/>
            <a:ext cx="4734863" cy="5143487"/>
          </a:xfrm>
          <a:custGeom>
            <a:avLst/>
            <a:gdLst/>
            <a:ahLst/>
            <a:cxnLst/>
            <a:rect l="l" t="t" r="r" b="b"/>
            <a:pathLst>
              <a:path w="6313150" h="6857997">
                <a:moveTo>
                  <a:pt x="65565" y="0"/>
                </a:moveTo>
                <a:lnTo>
                  <a:pt x="6313150" y="0"/>
                </a:lnTo>
                <a:lnTo>
                  <a:pt x="6313150" y="6857997"/>
                </a:lnTo>
                <a:lnTo>
                  <a:pt x="3293946" y="6857997"/>
                </a:lnTo>
                <a:lnTo>
                  <a:pt x="3235857" y="6823061"/>
                </a:lnTo>
                <a:cubicBezTo>
                  <a:pt x="1291240" y="5592803"/>
                  <a:pt x="0" y="3423096"/>
                  <a:pt x="0" y="951803"/>
                </a:cubicBezTo>
                <a:cubicBezTo>
                  <a:pt x="0" y="727140"/>
                  <a:pt x="10673" y="504970"/>
                  <a:pt x="31536" y="285771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46684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2" name="Rectangle 27">
            <a:extLst>
              <a:ext uri="{FF2B5EF4-FFF2-40B4-BE49-F238E27FC236}">
                <a16:creationId xmlns:a16="http://schemas.microsoft.com/office/drawing/2014/main" id="{4D4677D2-D5AC-4CF9-9EED-2B89D0A1C2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29">
            <a:extLst>
              <a:ext uri="{FF2B5EF4-FFF2-40B4-BE49-F238E27FC236}">
                <a16:creationId xmlns:a16="http://schemas.microsoft.com/office/drawing/2014/main" id="{C6D54F7E-825A-4BBA-815F-35CCA8B977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60510"/>
            <a:ext cx="9144000" cy="208298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2">
            <a:extLst>
              <a:ext uri="{FF2B5EF4-FFF2-40B4-BE49-F238E27FC236}">
                <a16:creationId xmlns:a16="http://schemas.microsoft.com/office/drawing/2014/main" id="{267B5B7F-9F73-0A4A-840B-7AB17A34B5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/>
          <a:stretch/>
        </p:blipFill>
        <p:spPr bwMode="auto">
          <a:xfrm>
            <a:off x="20" y="10"/>
            <a:ext cx="9143980" cy="514349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itle 6">
            <a:extLst>
              <a:ext uri="{FF2B5EF4-FFF2-40B4-BE49-F238E27FC236}">
                <a16:creationId xmlns:a16="http://schemas.microsoft.com/office/drawing/2014/main" id="{9F97C85B-44B1-944F-ACC3-FF61AD4A1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707" y="4029435"/>
            <a:ext cx="5560645" cy="564162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Dank Mono" pitchFamily="49" charset="77"/>
                <a:ea typeface="+mj-ea"/>
                <a:cs typeface="+mj-cs"/>
              </a:rPr>
              <a:t>TypeScript Overview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49B2E6D-F97A-DC4C-BBE4-12C635BD10B1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tx1"/>
                </a:solidFill>
                <a:latin typeface="Dank Mono" pitchFamily="49" charset="77"/>
              </a:rPr>
              <a:t>00_typescript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E4FB3BB-BDE7-6748-88DA-4D1304CB900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44B204-187A-D940-A18C-379C2C4CEA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 useBgFill="1">
        <p:nvSpPr>
          <p:cNvPr id="8" name="Rectangle 27">
            <a:extLst>
              <a:ext uri="{FF2B5EF4-FFF2-40B4-BE49-F238E27FC236}">
                <a16:creationId xmlns:a16="http://schemas.microsoft.com/office/drawing/2014/main" id="{6C4B99C5-CAC0-0347-8238-316ABA7073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29">
            <a:extLst>
              <a:ext uri="{FF2B5EF4-FFF2-40B4-BE49-F238E27FC236}">
                <a16:creationId xmlns:a16="http://schemas.microsoft.com/office/drawing/2014/main" id="{6884634A-5454-A847-B904-E5B96AE477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60510"/>
            <a:ext cx="9144000" cy="208298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 descr="Fizz buzz in q | Reading room | Learn | documentation for kdb+ and q - Kdb+  and q documentation">
            <a:extLst>
              <a:ext uri="{FF2B5EF4-FFF2-40B4-BE49-F238E27FC236}">
                <a16:creationId xmlns:a16="http://schemas.microsoft.com/office/drawing/2014/main" id="{0F597E27-A97D-F343-BA01-E89DCC43A6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7" r="1582" b="1"/>
          <a:stretch/>
        </p:blipFill>
        <p:spPr bwMode="auto">
          <a:xfrm>
            <a:off x="20" y="10"/>
            <a:ext cx="9143980" cy="5143490"/>
          </a:xfrm>
          <a:custGeom>
            <a:avLst/>
            <a:gdLst/>
            <a:ahLst/>
            <a:cxnLst/>
            <a:rect l="l" t="t" r="r" b="b"/>
            <a:pathLst>
              <a:path w="12191999" h="6842601">
                <a:moveTo>
                  <a:pt x="0" y="0"/>
                </a:moveTo>
                <a:lnTo>
                  <a:pt x="12191999" y="0"/>
                </a:lnTo>
                <a:lnTo>
                  <a:pt x="12191999" y="6842601"/>
                </a:lnTo>
                <a:lnTo>
                  <a:pt x="10316981" y="6842601"/>
                </a:lnTo>
                <a:cubicBezTo>
                  <a:pt x="10312796" y="6835189"/>
                  <a:pt x="10163183" y="6730124"/>
                  <a:pt x="10158998" y="6722712"/>
                </a:cubicBezTo>
                <a:cubicBezTo>
                  <a:pt x="10120278" y="6678190"/>
                  <a:pt x="10156462" y="6716223"/>
                  <a:pt x="10090349" y="6671420"/>
                </a:cubicBezTo>
                <a:cubicBezTo>
                  <a:pt x="10043032" y="6655694"/>
                  <a:pt x="9995855" y="6551879"/>
                  <a:pt x="9955425" y="6498018"/>
                </a:cubicBezTo>
                <a:cubicBezTo>
                  <a:pt x="9939618" y="6480021"/>
                  <a:pt x="9915110" y="6461677"/>
                  <a:pt x="9891265" y="6454528"/>
                </a:cubicBezTo>
                <a:cubicBezTo>
                  <a:pt x="9868239" y="6464957"/>
                  <a:pt x="9865423" y="6431640"/>
                  <a:pt x="9848227" y="6426063"/>
                </a:cubicBezTo>
                <a:cubicBezTo>
                  <a:pt x="9838059" y="6433162"/>
                  <a:pt x="9815047" y="6410348"/>
                  <a:pt x="9812354" y="6399604"/>
                </a:cubicBezTo>
                <a:cubicBezTo>
                  <a:pt x="9825285" y="6377997"/>
                  <a:pt x="9725923" y="6372757"/>
                  <a:pt x="9725915" y="6356381"/>
                </a:cubicBezTo>
                <a:cubicBezTo>
                  <a:pt x="9696279" y="6348066"/>
                  <a:pt x="9591199" y="6354143"/>
                  <a:pt x="9575033" y="6325258"/>
                </a:cubicBezTo>
                <a:cubicBezTo>
                  <a:pt x="9516434" y="6303128"/>
                  <a:pt x="9441613" y="6276805"/>
                  <a:pt x="9415626" y="6271777"/>
                </a:cubicBezTo>
                <a:cubicBezTo>
                  <a:pt x="9378293" y="6313495"/>
                  <a:pt x="9281935" y="6171365"/>
                  <a:pt x="9171493" y="6150430"/>
                </a:cubicBezTo>
                <a:cubicBezTo>
                  <a:pt x="9155426" y="6152396"/>
                  <a:pt x="9147439" y="6151015"/>
                  <a:pt x="9146018" y="6139864"/>
                </a:cubicBezTo>
                <a:cubicBezTo>
                  <a:pt x="9112029" y="6132441"/>
                  <a:pt x="9087339" y="6101138"/>
                  <a:pt x="9059635" y="6109957"/>
                </a:cubicBezTo>
                <a:cubicBezTo>
                  <a:pt x="9024424" y="6092144"/>
                  <a:pt x="9043048" y="6078417"/>
                  <a:pt x="9010911" y="6064789"/>
                </a:cubicBezTo>
                <a:lnTo>
                  <a:pt x="8866811" y="6028191"/>
                </a:lnTo>
                <a:cubicBezTo>
                  <a:pt x="8846465" y="6021172"/>
                  <a:pt x="8825221" y="6000527"/>
                  <a:pt x="8804584" y="5994237"/>
                </a:cubicBezTo>
                <a:lnTo>
                  <a:pt x="8783071" y="5990448"/>
                </a:lnTo>
                <a:lnTo>
                  <a:pt x="8770456" y="5978060"/>
                </a:lnTo>
                <a:cubicBezTo>
                  <a:pt x="8764772" y="5975259"/>
                  <a:pt x="8757695" y="5974720"/>
                  <a:pt x="8748297" y="5978070"/>
                </a:cubicBezTo>
                <a:cubicBezTo>
                  <a:pt x="8730344" y="5973495"/>
                  <a:pt x="8679808" y="5955894"/>
                  <a:pt x="8662742" y="5950603"/>
                </a:cubicBezTo>
                <a:lnTo>
                  <a:pt x="8645902" y="5946326"/>
                </a:lnTo>
                <a:lnTo>
                  <a:pt x="8638176" y="5938358"/>
                </a:lnTo>
                <a:cubicBezTo>
                  <a:pt x="8625897" y="5932642"/>
                  <a:pt x="8594811" y="5922073"/>
                  <a:pt x="8572224" y="5912032"/>
                </a:cubicBezTo>
                <a:cubicBezTo>
                  <a:pt x="8553809" y="5897782"/>
                  <a:pt x="8529845" y="5886100"/>
                  <a:pt x="8502655" y="5878114"/>
                </a:cubicBezTo>
                <a:cubicBezTo>
                  <a:pt x="8496990" y="5883034"/>
                  <a:pt x="8489611" y="5872566"/>
                  <a:pt x="8485159" y="5869819"/>
                </a:cubicBezTo>
                <a:cubicBezTo>
                  <a:pt x="8483457" y="5873482"/>
                  <a:pt x="8471232" y="5872664"/>
                  <a:pt x="8468539" y="5868711"/>
                </a:cubicBezTo>
                <a:cubicBezTo>
                  <a:pt x="8389167" y="5836352"/>
                  <a:pt x="8421742" y="5881497"/>
                  <a:pt x="8379810" y="5849376"/>
                </a:cubicBezTo>
                <a:cubicBezTo>
                  <a:pt x="8371729" y="5846373"/>
                  <a:pt x="8364483" y="5846766"/>
                  <a:pt x="8357758" y="5848601"/>
                </a:cubicBezTo>
                <a:lnTo>
                  <a:pt x="8315264" y="5836192"/>
                </a:lnTo>
                <a:cubicBezTo>
                  <a:pt x="8299077" y="5829531"/>
                  <a:pt x="8281671" y="5824011"/>
                  <a:pt x="8263455" y="5819793"/>
                </a:cubicBezTo>
                <a:cubicBezTo>
                  <a:pt x="8257386" y="5826849"/>
                  <a:pt x="8245582" y="5813448"/>
                  <a:pt x="8239287" y="5810141"/>
                </a:cubicBezTo>
                <a:cubicBezTo>
                  <a:pt x="8237965" y="5815186"/>
                  <a:pt x="8222226" y="5815108"/>
                  <a:pt x="8217888" y="5810039"/>
                </a:cubicBezTo>
                <a:cubicBezTo>
                  <a:pt x="8109447" y="5773303"/>
                  <a:pt x="8161302" y="5831037"/>
                  <a:pt x="8100547" y="5791517"/>
                </a:cubicBezTo>
                <a:cubicBezTo>
                  <a:pt x="8089574" y="5788167"/>
                  <a:pt x="8080448" y="5789295"/>
                  <a:pt x="8072316" y="5792309"/>
                </a:cubicBezTo>
                <a:lnTo>
                  <a:pt x="8056967" y="5800648"/>
                </a:lnTo>
                <a:lnTo>
                  <a:pt x="8047885" y="5795270"/>
                </a:lnTo>
                <a:cubicBezTo>
                  <a:pt x="8010204" y="5788738"/>
                  <a:pt x="7996426" y="5797608"/>
                  <a:pt x="7977128" y="5783189"/>
                </a:cubicBezTo>
                <a:cubicBezTo>
                  <a:pt x="7943466" y="5775577"/>
                  <a:pt x="7904823" y="5770953"/>
                  <a:pt x="7874392" y="5763715"/>
                </a:cubicBezTo>
                <a:cubicBezTo>
                  <a:pt x="7860337" y="5743777"/>
                  <a:pt x="7817541" y="5748989"/>
                  <a:pt x="7794543" y="5739759"/>
                </a:cubicBezTo>
                <a:cubicBezTo>
                  <a:pt x="7784688" y="5731467"/>
                  <a:pt x="7776709" y="5729004"/>
                  <a:pt x="7763762" y="5734031"/>
                </a:cubicBezTo>
                <a:cubicBezTo>
                  <a:pt x="7718781" y="5694154"/>
                  <a:pt x="7732231" y="5727368"/>
                  <a:pt x="7685889" y="5707234"/>
                </a:cubicBezTo>
                <a:cubicBezTo>
                  <a:pt x="7646521" y="5687607"/>
                  <a:pt x="7600389" y="5671470"/>
                  <a:pt x="7566744" y="5634586"/>
                </a:cubicBezTo>
                <a:cubicBezTo>
                  <a:pt x="7561306" y="5624813"/>
                  <a:pt x="7543589" y="5618525"/>
                  <a:pt x="7527170" y="5620542"/>
                </a:cubicBezTo>
                <a:cubicBezTo>
                  <a:pt x="7524343" y="5620889"/>
                  <a:pt x="7521664" y="5621475"/>
                  <a:pt x="7519214" y="5622280"/>
                </a:cubicBezTo>
                <a:cubicBezTo>
                  <a:pt x="7500062" y="5596964"/>
                  <a:pt x="7480476" y="5604337"/>
                  <a:pt x="7473157" y="5588143"/>
                </a:cubicBezTo>
                <a:cubicBezTo>
                  <a:pt x="7433415" y="5574859"/>
                  <a:pt x="7395118" y="5582388"/>
                  <a:pt x="7388000" y="5568063"/>
                </a:cubicBezTo>
                <a:cubicBezTo>
                  <a:pt x="7366403" y="5564920"/>
                  <a:pt x="7332262" y="5573848"/>
                  <a:pt x="7320876" y="5557698"/>
                </a:cubicBezTo>
                <a:cubicBezTo>
                  <a:pt x="7314891" y="5568111"/>
                  <a:pt x="7299319" y="5544964"/>
                  <a:pt x="7284480" y="5549820"/>
                </a:cubicBezTo>
                <a:cubicBezTo>
                  <a:pt x="7273570" y="5554430"/>
                  <a:pt x="7266301" y="5548483"/>
                  <a:pt x="7256619" y="5546379"/>
                </a:cubicBezTo>
                <a:cubicBezTo>
                  <a:pt x="7242503" y="5549088"/>
                  <a:pt x="7202543" y="5533379"/>
                  <a:pt x="7193112" y="5525289"/>
                </a:cubicBezTo>
                <a:cubicBezTo>
                  <a:pt x="7172259" y="5499151"/>
                  <a:pt x="7108617" y="5505485"/>
                  <a:pt x="7090943" y="5485177"/>
                </a:cubicBezTo>
                <a:cubicBezTo>
                  <a:pt x="7083637" y="5481419"/>
                  <a:pt x="7076140" y="5479148"/>
                  <a:pt x="7068566" y="5477809"/>
                </a:cubicBezTo>
                <a:lnTo>
                  <a:pt x="7023035" y="5476595"/>
                </a:lnTo>
                <a:lnTo>
                  <a:pt x="7001197" y="5476163"/>
                </a:lnTo>
                <a:cubicBezTo>
                  <a:pt x="7016126" y="5454256"/>
                  <a:pt x="6943549" y="5466815"/>
                  <a:pt x="6967472" y="5451057"/>
                </a:cubicBezTo>
                <a:cubicBezTo>
                  <a:pt x="6931240" y="5443544"/>
                  <a:pt x="6920843" y="5429649"/>
                  <a:pt x="6883334" y="5418880"/>
                </a:cubicBezTo>
                <a:lnTo>
                  <a:pt x="6742417" y="5386446"/>
                </a:lnTo>
                <a:cubicBezTo>
                  <a:pt x="6690532" y="5366095"/>
                  <a:pt x="6665174" y="5364632"/>
                  <a:pt x="6618315" y="5353085"/>
                </a:cubicBezTo>
                <a:cubicBezTo>
                  <a:pt x="6581698" y="5304210"/>
                  <a:pt x="6547395" y="5315779"/>
                  <a:pt x="6521050" y="5283194"/>
                </a:cubicBezTo>
                <a:cubicBezTo>
                  <a:pt x="6469114" y="5268862"/>
                  <a:pt x="6472597" y="5253957"/>
                  <a:pt x="6414460" y="5253832"/>
                </a:cubicBezTo>
                <a:lnTo>
                  <a:pt x="6362535" y="5220502"/>
                </a:lnTo>
                <a:cubicBezTo>
                  <a:pt x="6350866" y="5213881"/>
                  <a:pt x="6347641" y="5215777"/>
                  <a:pt x="6344443" y="5214103"/>
                </a:cubicBezTo>
                <a:lnTo>
                  <a:pt x="6343344" y="5210454"/>
                </a:lnTo>
                <a:lnTo>
                  <a:pt x="6333344" y="5205307"/>
                </a:lnTo>
                <a:lnTo>
                  <a:pt x="6315602" y="5193288"/>
                </a:lnTo>
                <a:lnTo>
                  <a:pt x="6310442" y="5192802"/>
                </a:lnTo>
                <a:lnTo>
                  <a:pt x="6280815" y="5177420"/>
                </a:lnTo>
                <a:lnTo>
                  <a:pt x="6279533" y="5178045"/>
                </a:lnTo>
                <a:cubicBezTo>
                  <a:pt x="6275980" y="5179097"/>
                  <a:pt x="6272084" y="5179212"/>
                  <a:pt x="6267362" y="5177370"/>
                </a:cubicBezTo>
                <a:cubicBezTo>
                  <a:pt x="6261796" y="5192470"/>
                  <a:pt x="6259530" y="5180933"/>
                  <a:pt x="6246095" y="5174167"/>
                </a:cubicBezTo>
                <a:lnTo>
                  <a:pt x="6155252" y="5161201"/>
                </a:lnTo>
                <a:lnTo>
                  <a:pt x="6148525" y="5158442"/>
                </a:lnTo>
                <a:lnTo>
                  <a:pt x="6148187" y="5158573"/>
                </a:lnTo>
                <a:cubicBezTo>
                  <a:pt x="6146292" y="5158370"/>
                  <a:pt x="6143916" y="5157611"/>
                  <a:pt x="6140686" y="5156032"/>
                </a:cubicBezTo>
                <a:lnTo>
                  <a:pt x="6136260" y="5153413"/>
                </a:lnTo>
                <a:lnTo>
                  <a:pt x="6123208" y="5148061"/>
                </a:lnTo>
                <a:lnTo>
                  <a:pt x="6117367" y="5147451"/>
                </a:lnTo>
                <a:lnTo>
                  <a:pt x="5957305" y="5146062"/>
                </a:lnTo>
                <a:cubicBezTo>
                  <a:pt x="5920540" y="5140405"/>
                  <a:pt x="5887096" y="5142015"/>
                  <a:pt x="5857259" y="5132052"/>
                </a:cubicBezTo>
                <a:cubicBezTo>
                  <a:pt x="5843335" y="5135303"/>
                  <a:pt x="5830921" y="5135493"/>
                  <a:pt x="5821375" y="5125606"/>
                </a:cubicBezTo>
                <a:cubicBezTo>
                  <a:pt x="5786501" y="5122615"/>
                  <a:pt x="5775399" y="5132648"/>
                  <a:pt x="5755916" y="5120171"/>
                </a:cubicBezTo>
                <a:cubicBezTo>
                  <a:pt x="5732132" y="5135438"/>
                  <a:pt x="5732735" y="5128211"/>
                  <a:pt x="5725007" y="5121437"/>
                </a:cubicBezTo>
                <a:lnTo>
                  <a:pt x="5723810" y="5120848"/>
                </a:lnTo>
                <a:lnTo>
                  <a:pt x="5720531" y="5123048"/>
                </a:lnTo>
                <a:lnTo>
                  <a:pt x="5714794" y="5123371"/>
                </a:lnTo>
                <a:lnTo>
                  <a:pt x="5700141" y="5120131"/>
                </a:lnTo>
                <a:lnTo>
                  <a:pt x="5694799" y="5118234"/>
                </a:lnTo>
                <a:cubicBezTo>
                  <a:pt x="5691058" y="5117179"/>
                  <a:pt x="5688491" y="5116804"/>
                  <a:pt x="5686627" y="5116903"/>
                </a:cubicBezTo>
                <a:lnTo>
                  <a:pt x="5686371" y="5117086"/>
                </a:lnTo>
                <a:lnTo>
                  <a:pt x="5678818" y="5115416"/>
                </a:lnTo>
                <a:cubicBezTo>
                  <a:pt x="5666199" y="5112102"/>
                  <a:pt x="5654035" y="5108410"/>
                  <a:pt x="5642547" y="5104511"/>
                </a:cubicBezTo>
                <a:cubicBezTo>
                  <a:pt x="5629444" y="5114945"/>
                  <a:pt x="5588783" y="5093343"/>
                  <a:pt x="5587979" y="5116963"/>
                </a:cubicBezTo>
                <a:cubicBezTo>
                  <a:pt x="5572317" y="5112380"/>
                  <a:pt x="5564904" y="5101292"/>
                  <a:pt x="5566635" y="5117158"/>
                </a:cubicBezTo>
                <a:cubicBezTo>
                  <a:pt x="5561375" y="5116079"/>
                  <a:pt x="5557787" y="5116811"/>
                  <a:pt x="5554952" y="5118417"/>
                </a:cubicBezTo>
                <a:lnTo>
                  <a:pt x="5554039" y="5119241"/>
                </a:lnTo>
                <a:lnTo>
                  <a:pt x="5514253" y="5109018"/>
                </a:lnTo>
                <a:lnTo>
                  <a:pt x="5492156" y="5099904"/>
                </a:lnTo>
                <a:lnTo>
                  <a:pt x="5480446" y="5096385"/>
                </a:lnTo>
                <a:lnTo>
                  <a:pt x="5477744" y="5092939"/>
                </a:lnTo>
                <a:cubicBezTo>
                  <a:pt x="5474490" y="5090581"/>
                  <a:pt x="5469391" y="5088951"/>
                  <a:pt x="5460150" y="5088988"/>
                </a:cubicBezTo>
                <a:lnTo>
                  <a:pt x="5457901" y="5089459"/>
                </a:lnTo>
                <a:lnTo>
                  <a:pt x="5444243" y="5082761"/>
                </a:lnTo>
                <a:cubicBezTo>
                  <a:pt x="5439993" y="5080007"/>
                  <a:pt x="5436418" y="5076805"/>
                  <a:pt x="5433825" y="5072992"/>
                </a:cubicBezTo>
                <a:cubicBezTo>
                  <a:pt x="5379442" y="5082090"/>
                  <a:pt x="5336110" y="5058382"/>
                  <a:pt x="5280996" y="5052402"/>
                </a:cubicBezTo>
                <a:cubicBezTo>
                  <a:pt x="5250806" y="5043777"/>
                  <a:pt x="5168599" y="5048109"/>
                  <a:pt x="5161582" y="5019668"/>
                </a:cubicBezTo>
                <a:cubicBezTo>
                  <a:pt x="5121870" y="5011383"/>
                  <a:pt x="5095637" y="5009222"/>
                  <a:pt x="5042717" y="5002692"/>
                </a:cubicBezTo>
                <a:cubicBezTo>
                  <a:pt x="4991136" y="4972487"/>
                  <a:pt x="4902282" y="4979360"/>
                  <a:pt x="4840514" y="4959306"/>
                </a:cubicBezTo>
                <a:cubicBezTo>
                  <a:pt x="4799904" y="4976415"/>
                  <a:pt x="4824087" y="4958371"/>
                  <a:pt x="4786778" y="4956661"/>
                </a:cubicBezTo>
                <a:cubicBezTo>
                  <a:pt x="4801901" y="4937231"/>
                  <a:pt x="4739845" y="4961208"/>
                  <a:pt x="4743741" y="4937104"/>
                </a:cubicBezTo>
                <a:cubicBezTo>
                  <a:pt x="4736829" y="4937557"/>
                  <a:pt x="4730010" y="4938753"/>
                  <a:pt x="4723136" y="4940138"/>
                </a:cubicBezTo>
                <a:lnTo>
                  <a:pt x="4719535" y="4940850"/>
                </a:lnTo>
                <a:lnTo>
                  <a:pt x="4706143" y="4939586"/>
                </a:lnTo>
                <a:lnTo>
                  <a:pt x="4701098" y="4944372"/>
                </a:lnTo>
                <a:lnTo>
                  <a:pt x="4680034" y="4946157"/>
                </a:lnTo>
                <a:cubicBezTo>
                  <a:pt x="4672339" y="4946029"/>
                  <a:pt x="4664292" y="4944964"/>
                  <a:pt x="4655740" y="4942396"/>
                </a:cubicBezTo>
                <a:cubicBezTo>
                  <a:pt x="4636359" y="4929384"/>
                  <a:pt x="4599700" y="4935346"/>
                  <a:pt x="4569298" y="4929596"/>
                </a:cubicBezTo>
                <a:lnTo>
                  <a:pt x="4555977" y="4924356"/>
                </a:lnTo>
                <a:lnTo>
                  <a:pt x="4508949" y="4921648"/>
                </a:lnTo>
                <a:cubicBezTo>
                  <a:pt x="4495668" y="4920437"/>
                  <a:pt x="4482007" y="4918694"/>
                  <a:pt x="4467838" y="4915993"/>
                </a:cubicBezTo>
                <a:lnTo>
                  <a:pt x="4441948" y="4909300"/>
                </a:lnTo>
                <a:lnTo>
                  <a:pt x="4394719" y="4901820"/>
                </a:lnTo>
                <a:lnTo>
                  <a:pt x="4356810" y="4905146"/>
                </a:lnTo>
                <a:lnTo>
                  <a:pt x="4222144" y="4909117"/>
                </a:lnTo>
                <a:cubicBezTo>
                  <a:pt x="4202488" y="4913903"/>
                  <a:pt x="4184742" y="4933491"/>
                  <a:pt x="4160481" y="4923474"/>
                </a:cubicBezTo>
                <a:cubicBezTo>
                  <a:pt x="4165854" y="4934564"/>
                  <a:pt x="4131661" y="4919946"/>
                  <a:pt x="4124879" y="4929303"/>
                </a:cubicBezTo>
                <a:cubicBezTo>
                  <a:pt x="4120895" y="4937086"/>
                  <a:pt x="4109593" y="4934464"/>
                  <a:pt x="4100114" y="4936007"/>
                </a:cubicBezTo>
                <a:cubicBezTo>
                  <a:pt x="4091835" y="4943256"/>
                  <a:pt x="4045978" y="4943549"/>
                  <a:pt x="4030957" y="4939826"/>
                </a:cubicBezTo>
                <a:cubicBezTo>
                  <a:pt x="3989825" y="4924453"/>
                  <a:pt x="3946860" y="4952050"/>
                  <a:pt x="3913764" y="4940618"/>
                </a:cubicBezTo>
                <a:cubicBezTo>
                  <a:pt x="3904534" y="4939906"/>
                  <a:pt x="3896577" y="4940543"/>
                  <a:pt x="3889457" y="4942017"/>
                </a:cubicBezTo>
                <a:lnTo>
                  <a:pt x="3871115" y="4948115"/>
                </a:lnTo>
                <a:lnTo>
                  <a:pt x="3869086" y="4953796"/>
                </a:lnTo>
                <a:lnTo>
                  <a:pt x="3856124" y="4955351"/>
                </a:lnTo>
                <a:lnTo>
                  <a:pt x="3835967" y="4964002"/>
                </a:lnTo>
                <a:cubicBezTo>
                  <a:pt x="3826465" y="4939857"/>
                  <a:pt x="3782586" y="4975947"/>
                  <a:pt x="3785910" y="4953998"/>
                </a:cubicBezTo>
                <a:cubicBezTo>
                  <a:pt x="3750785" y="4960085"/>
                  <a:pt x="3699033" y="4941571"/>
                  <a:pt x="3671085" y="4966563"/>
                </a:cubicBezTo>
                <a:cubicBezTo>
                  <a:pt x="3621255" y="4971431"/>
                  <a:pt x="3562637" y="4982991"/>
                  <a:pt x="3486928" y="4983204"/>
                </a:cubicBezTo>
                <a:cubicBezTo>
                  <a:pt x="3446030" y="4983424"/>
                  <a:pt x="3343460" y="4965124"/>
                  <a:pt x="3280956" y="4963864"/>
                </a:cubicBezTo>
                <a:cubicBezTo>
                  <a:pt x="3227193" y="4969510"/>
                  <a:pt x="3256481" y="4962609"/>
                  <a:pt x="3211563" y="4982704"/>
                </a:cubicBezTo>
                <a:cubicBezTo>
                  <a:pt x="3207119" y="4979549"/>
                  <a:pt x="3170070" y="4977192"/>
                  <a:pt x="3164681" y="4975408"/>
                </a:cubicBezTo>
                <a:lnTo>
                  <a:pt x="3127171" y="4968229"/>
                </a:lnTo>
                <a:lnTo>
                  <a:pt x="3096889" y="4965619"/>
                </a:lnTo>
                <a:cubicBezTo>
                  <a:pt x="3088441" y="4967572"/>
                  <a:pt x="3082883" y="4967054"/>
                  <a:pt x="3078620" y="4965444"/>
                </a:cubicBezTo>
                <a:lnTo>
                  <a:pt x="3074275" y="4962670"/>
                </a:lnTo>
                <a:lnTo>
                  <a:pt x="3036436" y="4957455"/>
                </a:lnTo>
                <a:lnTo>
                  <a:pt x="3031995" y="4958829"/>
                </a:lnTo>
                <a:lnTo>
                  <a:pt x="2994028" y="4956800"/>
                </a:lnTo>
                <a:cubicBezTo>
                  <a:pt x="2992299" y="4958944"/>
                  <a:pt x="2989407" y="4960397"/>
                  <a:pt x="2984001" y="4960444"/>
                </a:cubicBezTo>
                <a:cubicBezTo>
                  <a:pt x="2994191" y="4975446"/>
                  <a:pt x="2981386" y="4966249"/>
                  <a:pt x="2964542" y="4965062"/>
                </a:cubicBezTo>
                <a:cubicBezTo>
                  <a:pt x="2976613" y="4988096"/>
                  <a:pt x="2927627" y="4975618"/>
                  <a:pt x="2921274" y="4988440"/>
                </a:cubicBezTo>
                <a:cubicBezTo>
                  <a:pt x="2908629" y="4987050"/>
                  <a:pt x="2895476" y="4985998"/>
                  <a:pt x="2882111" y="4985411"/>
                </a:cubicBezTo>
                <a:lnTo>
                  <a:pt x="2874282" y="4985361"/>
                </a:lnTo>
                <a:cubicBezTo>
                  <a:pt x="2874237" y="4985437"/>
                  <a:pt x="2874193" y="4985514"/>
                  <a:pt x="2874147" y="4985591"/>
                </a:cubicBezTo>
                <a:cubicBezTo>
                  <a:pt x="2872492" y="4986074"/>
                  <a:pt x="2869935" y="4986243"/>
                  <a:pt x="2865932" y="4985999"/>
                </a:cubicBezTo>
                <a:lnTo>
                  <a:pt x="2860008" y="4985269"/>
                </a:lnTo>
                <a:lnTo>
                  <a:pt x="2844819" y="4985172"/>
                </a:lnTo>
                <a:lnTo>
                  <a:pt x="2839735" y="4986676"/>
                </a:lnTo>
                <a:lnTo>
                  <a:pt x="2837922" y="4989488"/>
                </a:lnTo>
                <a:lnTo>
                  <a:pt x="2836507" y="4989165"/>
                </a:lnTo>
                <a:cubicBezTo>
                  <a:pt x="2825749" y="4984209"/>
                  <a:pt x="2822382" y="4977089"/>
                  <a:pt x="2808859" y="4996804"/>
                </a:cubicBezTo>
                <a:cubicBezTo>
                  <a:pt x="2784233" y="4988767"/>
                  <a:pt x="2779499" y="5000786"/>
                  <a:pt x="2745907" y="5005126"/>
                </a:cubicBezTo>
                <a:cubicBezTo>
                  <a:pt x="2731796" y="4997536"/>
                  <a:pt x="2720518" y="5000295"/>
                  <a:pt x="2709519" y="5006333"/>
                </a:cubicBezTo>
                <a:cubicBezTo>
                  <a:pt x="2676766" y="5002878"/>
                  <a:pt x="2646981" y="5011377"/>
                  <a:pt x="2610212" y="5013529"/>
                </a:cubicBezTo>
                <a:cubicBezTo>
                  <a:pt x="2570359" y="5003730"/>
                  <a:pt x="2550109" y="5021491"/>
                  <a:pt x="2510814" y="5023713"/>
                </a:cubicBezTo>
                <a:cubicBezTo>
                  <a:pt x="2476639" y="5006722"/>
                  <a:pt x="2482834" y="5038639"/>
                  <a:pt x="2462736" y="5045398"/>
                </a:cubicBezTo>
                <a:lnTo>
                  <a:pt x="2457050" y="5046022"/>
                </a:lnTo>
                <a:lnTo>
                  <a:pt x="2442184" y="5043549"/>
                </a:lnTo>
                <a:lnTo>
                  <a:pt x="2436703" y="5041929"/>
                </a:lnTo>
                <a:cubicBezTo>
                  <a:pt x="2432888" y="5041072"/>
                  <a:pt x="2430299" y="5040830"/>
                  <a:pt x="2428451" y="5041027"/>
                </a:cubicBezTo>
                <a:lnTo>
                  <a:pt x="2420551" y="5039949"/>
                </a:lnTo>
                <a:cubicBezTo>
                  <a:pt x="2407700" y="5037296"/>
                  <a:pt x="2395274" y="5034239"/>
                  <a:pt x="2383501" y="5030941"/>
                </a:cubicBezTo>
                <a:cubicBezTo>
                  <a:pt x="2362992" y="5032521"/>
                  <a:pt x="2317884" y="5047662"/>
                  <a:pt x="2297493" y="5049431"/>
                </a:cubicBezTo>
                <a:lnTo>
                  <a:pt x="2261156" y="5041558"/>
                </a:lnTo>
                <a:lnTo>
                  <a:pt x="2200581" y="5024964"/>
                </a:lnTo>
                <a:lnTo>
                  <a:pt x="2198380" y="5025550"/>
                </a:lnTo>
                <a:lnTo>
                  <a:pt x="2116066" y="5019568"/>
                </a:lnTo>
                <a:cubicBezTo>
                  <a:pt x="2111600" y="5017036"/>
                  <a:pt x="2059664" y="5006071"/>
                  <a:pt x="2056754" y="5002394"/>
                </a:cubicBezTo>
                <a:cubicBezTo>
                  <a:pt x="2003393" y="5014336"/>
                  <a:pt x="1998298" y="5008800"/>
                  <a:pt x="1942916" y="5005703"/>
                </a:cubicBezTo>
                <a:cubicBezTo>
                  <a:pt x="1882138" y="4994708"/>
                  <a:pt x="1836966" y="4976630"/>
                  <a:pt x="1796717" y="4970423"/>
                </a:cubicBezTo>
                <a:cubicBezTo>
                  <a:pt x="1724075" y="4959337"/>
                  <a:pt x="1636218" y="4936339"/>
                  <a:pt x="1583222" y="4931235"/>
                </a:cubicBezTo>
                <a:cubicBezTo>
                  <a:pt x="1544265" y="4950469"/>
                  <a:pt x="1556109" y="4927628"/>
                  <a:pt x="1518821" y="4927872"/>
                </a:cubicBezTo>
                <a:cubicBezTo>
                  <a:pt x="1497291" y="4925112"/>
                  <a:pt x="1483221" y="4916728"/>
                  <a:pt x="1471837" y="4914678"/>
                </a:cubicBezTo>
                <a:lnTo>
                  <a:pt x="1450515" y="4915578"/>
                </a:lnTo>
                <a:lnTo>
                  <a:pt x="1437078" y="4915016"/>
                </a:lnTo>
                <a:lnTo>
                  <a:pt x="1432462" y="4920065"/>
                </a:lnTo>
                <a:lnTo>
                  <a:pt x="1411645" y="4922952"/>
                </a:lnTo>
                <a:cubicBezTo>
                  <a:pt x="1384856" y="4920079"/>
                  <a:pt x="1306656" y="4907389"/>
                  <a:pt x="1271729" y="4902828"/>
                </a:cubicBezTo>
                <a:cubicBezTo>
                  <a:pt x="1258697" y="4896954"/>
                  <a:pt x="1213546" y="4890036"/>
                  <a:pt x="1202076" y="4895589"/>
                </a:cubicBezTo>
                <a:cubicBezTo>
                  <a:pt x="1192059" y="4895561"/>
                  <a:pt x="1182171" y="4891311"/>
                  <a:pt x="1174670" y="4898040"/>
                </a:cubicBezTo>
                <a:cubicBezTo>
                  <a:pt x="1163701" y="4905820"/>
                  <a:pt x="1136874" y="4886643"/>
                  <a:pt x="1137035" y="4897965"/>
                </a:cubicBezTo>
                <a:cubicBezTo>
                  <a:pt x="1117838" y="4884693"/>
                  <a:pt x="1091386" y="4900421"/>
                  <a:pt x="1069882" y="4901859"/>
                </a:cubicBezTo>
                <a:cubicBezTo>
                  <a:pt x="1055589" y="4889467"/>
                  <a:pt x="1024570" y="4904705"/>
                  <a:pt x="980935" y="4900090"/>
                </a:cubicBezTo>
                <a:cubicBezTo>
                  <a:pt x="947614" y="4895538"/>
                  <a:pt x="913224" y="4886405"/>
                  <a:pt x="869960" y="4874547"/>
                </a:cubicBezTo>
                <a:cubicBezTo>
                  <a:pt x="819114" y="4845820"/>
                  <a:pt x="768074" y="4839770"/>
                  <a:pt x="721345" y="4828937"/>
                </a:cubicBezTo>
                <a:cubicBezTo>
                  <a:pt x="667944" y="4819060"/>
                  <a:pt x="698286" y="4848426"/>
                  <a:pt x="635428" y="4819153"/>
                </a:cubicBezTo>
                <a:cubicBezTo>
                  <a:pt x="626286" y="4826707"/>
                  <a:pt x="617638" y="4825980"/>
                  <a:pt x="604106" y="4819994"/>
                </a:cubicBezTo>
                <a:cubicBezTo>
                  <a:pt x="583276" y="4822237"/>
                  <a:pt x="539859" y="4835097"/>
                  <a:pt x="510451" y="4832608"/>
                </a:cubicBezTo>
                <a:cubicBezTo>
                  <a:pt x="489781" y="4829929"/>
                  <a:pt x="443867" y="4807857"/>
                  <a:pt x="427656" y="4805062"/>
                </a:cubicBezTo>
                <a:cubicBezTo>
                  <a:pt x="424088" y="4806479"/>
                  <a:pt x="419580" y="4809736"/>
                  <a:pt x="413184" y="4815837"/>
                </a:cubicBezTo>
                <a:cubicBezTo>
                  <a:pt x="387673" y="4805882"/>
                  <a:pt x="379855" y="4817328"/>
                  <a:pt x="341772" y="4818825"/>
                </a:cubicBezTo>
                <a:cubicBezTo>
                  <a:pt x="327795" y="4810179"/>
                  <a:pt x="314729" y="4811964"/>
                  <a:pt x="301266" y="4817000"/>
                </a:cubicBezTo>
                <a:cubicBezTo>
                  <a:pt x="265781" y="4810886"/>
                  <a:pt x="231017" y="4816794"/>
                  <a:pt x="189886" y="4815871"/>
                </a:cubicBezTo>
                <a:cubicBezTo>
                  <a:pt x="147910" y="4802917"/>
                  <a:pt x="121702" y="4818738"/>
                  <a:pt x="77762" y="4817675"/>
                </a:cubicBezTo>
                <a:cubicBezTo>
                  <a:pt x="38733" y="4795315"/>
                  <a:pt x="44308" y="4840244"/>
                  <a:pt x="8164" y="4835320"/>
                </a:cubicBezTo>
                <a:lnTo>
                  <a:pt x="0" y="4832771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itle 6">
            <a:extLst>
              <a:ext uri="{FF2B5EF4-FFF2-40B4-BE49-F238E27FC236}">
                <a16:creationId xmlns:a16="http://schemas.microsoft.com/office/drawing/2014/main" id="{2D9A5E35-E9D8-2843-B545-BA42F0FF8C2B}"/>
              </a:ext>
            </a:extLst>
          </p:cNvPr>
          <p:cNvSpPr txBox="1">
            <a:spLocks/>
          </p:cNvSpPr>
          <p:nvPr/>
        </p:nvSpPr>
        <p:spPr>
          <a:xfrm>
            <a:off x="87707" y="4029435"/>
            <a:ext cx="5560645" cy="564162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Oswald"/>
              <a:buNone/>
              <a:defRPr sz="3000" b="0" i="0" u="none" strike="noStrike" cap="non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Dank Mono" pitchFamily="49" charset="77"/>
                <a:ea typeface="+mj-ea"/>
                <a:cs typeface="+mj-cs"/>
              </a:rPr>
              <a:t>Kata: Fizz Buzz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D725CC1-9076-0F41-8604-B8AFB4C80CF9}"/>
              </a:ext>
            </a:extLst>
          </p:cNvPr>
          <p:cNvSpPr/>
          <p:nvPr/>
        </p:nvSpPr>
        <p:spPr>
          <a:xfrm>
            <a:off x="87707" y="4750978"/>
            <a:ext cx="343542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kern="1200" dirty="0">
                <a:solidFill>
                  <a:schemeClr val="tx1"/>
                </a:solidFill>
                <a:latin typeface="Dank Mono" pitchFamily="49" charset="77"/>
              </a:rPr>
              <a:t>01_fizz_buzz</a:t>
            </a:r>
            <a:endParaRPr lang="en-US" i="1" dirty="0">
              <a:solidFill>
                <a:schemeClr val="tx1"/>
              </a:solidFill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F9751A3C-EAC3-7849-B5C8-636CD3B1648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889880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4" descr="Eight Simple Estate Planning Review Items for 2019 | Wealth Management">
            <a:extLst>
              <a:ext uri="{FF2B5EF4-FFF2-40B4-BE49-F238E27FC236}">
                <a16:creationId xmlns:a16="http://schemas.microsoft.com/office/drawing/2014/main" id="{CD1BB96E-03F4-C347-9BDD-71DF1342EF2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554" b="-1"/>
          <a:stretch/>
        </p:blipFill>
        <p:spPr bwMode="auto">
          <a:xfrm>
            <a:off x="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817D829D-7E82-3241-B59C-B51D52295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21639"/>
            <a:ext cx="9144000" cy="552413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Google Shape;233;p32">
            <a:extLst>
              <a:ext uri="{FF2B5EF4-FFF2-40B4-BE49-F238E27FC236}">
                <a16:creationId xmlns:a16="http://schemas.microsoft.com/office/drawing/2014/main" id="{917A52ED-A747-4E40-AF14-4E956A936D99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906" y="319462"/>
            <a:ext cx="8408194" cy="558627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Autofit/>
          </a:bodyPr>
          <a:lstStyle/>
          <a:p>
            <a:pPr marL="0" lvl="0" indent="0">
              <a:spcBef>
                <a:spcPct val="0"/>
              </a:spcBef>
              <a:spcAft>
                <a:spcPts val="0"/>
              </a:spcAft>
            </a:pPr>
            <a:r>
              <a:rPr lang="en-US" sz="4000" i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Dank Mono" pitchFamily="49" charset="77"/>
                <a:ea typeface="+mj-ea"/>
                <a:cs typeface="+mj-cs"/>
              </a:rPr>
              <a:t>Review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578C546-995A-6E48-B8F6-DADC419565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263019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179">
            <a:extLst>
              <a:ext uri="{FF2B5EF4-FFF2-40B4-BE49-F238E27FC236}">
                <a16:creationId xmlns:a16="http://schemas.microsoft.com/office/drawing/2014/main" id="{B0BB9056-7146-CC47-96A9-86EF5F6322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932671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3" name="Picture 22">
            <a:extLst>
              <a:ext uri="{FF2B5EF4-FFF2-40B4-BE49-F238E27FC236}">
                <a16:creationId xmlns:a16="http://schemas.microsoft.com/office/drawing/2014/main" id="{872855B8-3469-B248-8991-AC637F6034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1" name="Rectangle 24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2" descr="Interruptions Negatively Affect Quality of Work">
            <a:extLst>
              <a:ext uri="{FF2B5EF4-FFF2-40B4-BE49-F238E27FC236}">
                <a16:creationId xmlns:a16="http://schemas.microsoft.com/office/drawing/2014/main" id="{DAAF31B1-AC70-F04C-A56C-E3B320FEC90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391" r="9091"/>
          <a:stretch/>
        </p:blipFill>
        <p:spPr bwMode="auto">
          <a:xfrm>
            <a:off x="20" y="-1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26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849901" y="-1150602"/>
            <a:ext cx="3444203" cy="9144001"/>
          </a:xfrm>
          <a:prstGeom prst="rect">
            <a:avLst/>
          </a:prstGeom>
          <a:gradFill>
            <a:gsLst>
              <a:gs pos="35000">
                <a:schemeClr val="bg1">
                  <a:alpha val="46000"/>
                </a:schemeClr>
              </a:gs>
              <a:gs pos="21000">
                <a:schemeClr val="bg1">
                  <a:alpha val="30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Google Shape;261;p36">
            <a:extLst>
              <a:ext uri="{FF2B5EF4-FFF2-40B4-BE49-F238E27FC236}">
                <a16:creationId xmlns:a16="http://schemas.microsoft.com/office/drawing/2014/main" id="{1C0238A6-612C-0949-819B-2D90CDBF6B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03414" y="2318946"/>
            <a:ext cx="6808922" cy="179070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5000" kern="1200" dirty="0">
                <a:solidFill>
                  <a:schemeClr val="tx1"/>
                </a:solidFill>
                <a:latin typeface="Dank Mono" pitchFamily="49" charset="77"/>
                <a:ea typeface="+mj-ea"/>
                <a:cs typeface="+mj-cs"/>
              </a:rPr>
              <a:t>BREAK 1:00</a:t>
            </a:r>
          </a:p>
        </p:txBody>
      </p:sp>
      <p:sp>
        <p:nvSpPr>
          <p:cNvPr id="33" name="Rectangle: Rounded Corners 28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181279"/>
            <a:ext cx="7339422" cy="51435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CE179F34-4469-8744-A003-312E06901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81570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Look back to look forward - VaisnavaLife.com">
            <a:extLst>
              <a:ext uri="{FF2B5EF4-FFF2-40B4-BE49-F238E27FC236}">
                <a16:creationId xmlns:a16="http://schemas.microsoft.com/office/drawing/2014/main" id="{77D707C8-A72B-C64B-B98C-813598DD7EB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594" r="516" b="-2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009DB2-D2A6-AD4A-A4D8-0533461D0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90106"/>
            <a:ext cx="9144000" cy="552413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466;p64">
            <a:extLst>
              <a:ext uri="{FF2B5EF4-FFF2-40B4-BE49-F238E27FC236}">
                <a16:creationId xmlns:a16="http://schemas.microsoft.com/office/drawing/2014/main" id="{DD207BC1-EC67-3F40-853B-6FD76C34F4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906" y="3987930"/>
            <a:ext cx="8408194" cy="558627"/>
          </a:xfrm>
          <a:prstGeom prst="rect">
            <a:avLst/>
          </a:prstGeom>
        </p:spPr>
        <p:txBody>
          <a:bodyPr spcFirstLastPara="1" lIns="91425" tIns="91425" rIns="91425" bIns="91425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Dank Mono" pitchFamily="49" charset="77"/>
              </a:rPr>
              <a:t>Review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BD339D0-A394-EE4F-A59B-516914947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931487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2B9FD9E-5DD3-9D4A-A16B-9980B1F3B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601139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516C1E2-868A-9C48-BC44-1EAA55F253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C60492B-35BC-0743-98FC-78B5FD676A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143" y="0"/>
            <a:ext cx="9141714" cy="51435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12" name="Picture 2" descr="This 1 Practice Will Dramatically Increase Your Emotional Intelligence |  Inc.com">
            <a:extLst>
              <a:ext uri="{FF2B5EF4-FFF2-40B4-BE49-F238E27FC236}">
                <a16:creationId xmlns:a16="http://schemas.microsoft.com/office/drawing/2014/main" id="{D1516950-CF38-2F42-AF4C-49FEA1E23F8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"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C43FF49-83A2-C34E-A575-9F304D4DAF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sp>
        <p:nvSpPr>
          <p:cNvPr id="15" name="Google Shape;261;p36">
            <a:extLst>
              <a:ext uri="{FF2B5EF4-FFF2-40B4-BE49-F238E27FC236}">
                <a16:creationId xmlns:a16="http://schemas.microsoft.com/office/drawing/2014/main" id="{9A3B90DB-7234-EC4D-884D-0FB2CD9F0F4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94" y="4358178"/>
            <a:ext cx="3597708" cy="731060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600" kern="1200" dirty="0">
                <a:solidFill>
                  <a:schemeClr val="bg1"/>
                </a:solidFill>
                <a:latin typeface="Dank Mono" pitchFamily="49" charset="77"/>
                <a:ea typeface="+mj-ea"/>
                <a:cs typeface="+mj-cs"/>
              </a:rPr>
              <a:t>BREAK 2:20</a:t>
            </a:r>
          </a:p>
        </p:txBody>
      </p:sp>
    </p:spTree>
    <p:extLst>
      <p:ext uri="{BB962C8B-B14F-4D97-AF65-F5344CB8AC3E}">
        <p14:creationId xmlns:p14="http://schemas.microsoft.com/office/powerpoint/2010/main" val="41305482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7D402D9-9BBE-6844-B82A-F59A1B5E59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295;p41">
            <a:extLst>
              <a:ext uri="{FF2B5EF4-FFF2-40B4-BE49-F238E27FC236}">
                <a16:creationId xmlns:a16="http://schemas.microsoft.com/office/drawing/2014/main" id="{FC4EB466-D809-784E-90F1-4497C31E96E5}"/>
              </a:ext>
            </a:extLst>
          </p:cNvPr>
          <p:cNvSpPr txBox="1">
            <a:spLocks/>
          </p:cNvSpPr>
          <p:nvPr/>
        </p:nvSpPr>
        <p:spPr>
          <a:xfrm>
            <a:off x="1143000" y="-1"/>
            <a:ext cx="3429000" cy="1102659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None/>
              <a:defRPr sz="44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None/>
              <a:defRPr sz="18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None/>
              <a:defRPr sz="18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None/>
              <a:defRPr sz="18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None/>
              <a:defRPr sz="18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None/>
              <a:defRPr sz="18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None/>
              <a:defRPr sz="18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None/>
              <a:defRPr sz="18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"/>
              <a:buNone/>
              <a:defRPr sz="1800" b="0" i="0" u="none" strike="noStrike" cap="none">
                <a:solidFill>
                  <a:srgbClr val="FFFFFF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6000" kern="1200" dirty="0">
                <a:latin typeface="Dank Mono" pitchFamily="49" charset="77"/>
                <a:ea typeface="+mj-ea"/>
                <a:cs typeface="+mj-cs"/>
              </a:rPr>
              <a:t>BREAK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FC6B0B3-E622-A14C-BA92-D6CE8E46E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pic>
        <p:nvPicPr>
          <p:cNvPr id="10" name="Picture 2" descr="Do You Really Need To Stretch? | Chatelaine">
            <a:extLst>
              <a:ext uri="{FF2B5EF4-FFF2-40B4-BE49-F238E27FC236}">
                <a16:creationId xmlns:a16="http://schemas.microsoft.com/office/drawing/2014/main" id="{C84B48BA-2BA7-0F43-9D11-86BD58D8037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0"/>
            <a:ext cx="914400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629796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75000"/>
            <a:lumOff val="25000"/>
          </a:schemeClr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295;p41">
            <a:extLst>
              <a:ext uri="{FF2B5EF4-FFF2-40B4-BE49-F238E27FC236}">
                <a16:creationId xmlns:a16="http://schemas.microsoft.com/office/drawing/2014/main" id="{0E367CA9-BADD-DB4C-A2F4-6B07ED4A5E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1410" y="3631057"/>
            <a:ext cx="8021177" cy="988232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5000" i="1" kern="1200" dirty="0">
                <a:solidFill>
                  <a:schemeClr val="bg1"/>
                </a:solidFill>
                <a:latin typeface="Dank Mono" pitchFamily="49" charset="77"/>
                <a:ea typeface="+mj-ea"/>
                <a:cs typeface="+mj-cs"/>
              </a:rPr>
              <a:t>Review</a:t>
            </a:r>
          </a:p>
        </p:txBody>
      </p:sp>
      <p:pic>
        <p:nvPicPr>
          <p:cNvPr id="15" name="Picture 2" descr="Diagnosing Web Pages with Inspect - Ask Leo!">
            <a:extLst>
              <a:ext uri="{FF2B5EF4-FFF2-40B4-BE49-F238E27FC236}">
                <a16:creationId xmlns:a16="http://schemas.microsoft.com/office/drawing/2014/main" id="{3CEC3157-80D0-4042-BD5E-3051B432BA7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360" b="9365"/>
          <a:stretch/>
        </p:blipFill>
        <p:spPr bwMode="auto">
          <a:xfrm>
            <a:off x="20" y="10"/>
            <a:ext cx="9143980" cy="31815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6" name="Straight Connector 73">
            <a:extLst>
              <a:ext uri="{FF2B5EF4-FFF2-40B4-BE49-F238E27FC236}">
                <a16:creationId xmlns:a16="http://schemas.microsoft.com/office/drawing/2014/main" id="{54D736C1-2027-2B4F-B4AD-D455C439BE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-1" y="3181602"/>
            <a:ext cx="9144001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Google Shape;297;p41">
            <a:extLst>
              <a:ext uri="{FF2B5EF4-FFF2-40B4-BE49-F238E27FC236}">
                <a16:creationId xmlns:a16="http://schemas.microsoft.com/office/drawing/2014/main" id="{DB6D5CD5-CADE-2E47-83FF-CA01AA0B1DF5}"/>
              </a:ext>
            </a:extLst>
          </p:cNvPr>
          <p:cNvSpPr txBox="1">
            <a:spLocks/>
          </p:cNvSpPr>
          <p:nvPr/>
        </p:nvSpPr>
        <p:spPr>
          <a:xfrm>
            <a:off x="8054502" y="4767262"/>
            <a:ext cx="460848" cy="273844"/>
          </a:xfrm>
          <a:prstGeom prst="rect">
            <a:avLst/>
          </a:prstGeom>
        </p:spPr>
        <p:txBody>
          <a:bodyPr spcFirstLastPara="1" vert="horz" lIns="91440" tIns="45720" rIns="91440" bIns="45720" rtlCol="0" anchor="ctr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90000"/>
              </a:lnSpc>
              <a:spcAft>
                <a:spcPts val="600"/>
              </a:spcAft>
              <a:buClrTx/>
              <a:defRPr/>
            </a:pPr>
            <a:fld id="{00000000-1234-1234-1234-123412341234}" type="slidenum">
              <a:rPr lang="en-US" sz="700" kern="1200" smtClean="0">
                <a:solidFill>
                  <a:schemeClr val="tx1"/>
                </a:solidFill>
                <a:ea typeface="+mn-ea"/>
                <a:cs typeface="+mn-cs"/>
              </a:rPr>
              <a:pPr algn="r">
                <a:lnSpc>
                  <a:spcPct val="90000"/>
                </a:lnSpc>
                <a:spcAft>
                  <a:spcPts val="600"/>
                </a:spcAft>
                <a:buClrTx/>
                <a:defRPr/>
              </a:pPr>
              <a:t>29</a:t>
            </a:fld>
            <a:endParaRPr lang="en-US" sz="700" kern="1200">
              <a:solidFill>
                <a:schemeClr val="tx1"/>
              </a:solidFill>
              <a:ea typeface="+mn-ea"/>
              <a:cs typeface="+mn-cs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71934A9-7BAF-7044-8493-9EC5F5933E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1"/>
          <p:cNvSpPr txBox="1">
            <a:spLocks noGrp="1"/>
          </p:cNvSpPr>
          <p:nvPr>
            <p:ph type="title"/>
          </p:nvPr>
        </p:nvSpPr>
        <p:spPr>
          <a:xfrm>
            <a:off x="628649" y="218317"/>
            <a:ext cx="7886699" cy="699516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41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How Did We Get Here?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BAFB6D0-0333-5842-A6B6-5B5BA0D9B0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0" y="1186826"/>
            <a:ext cx="9090244" cy="33179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D29484-F427-E044-A855-BF06F2F4A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2" descr="Create meme &amp;quot;the hangover calculate, meme calculates, The hangover&amp;quot; -  Pictures - Meme-arsenal.com">
            <a:extLst>
              <a:ext uri="{FF2B5EF4-FFF2-40B4-BE49-F238E27FC236}">
                <a16:creationId xmlns:a16="http://schemas.microsoft.com/office/drawing/2014/main" id="{CCA8E908-5A4C-9B41-87BB-2F11863481E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90106"/>
            <a:ext cx="9144000" cy="552413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931487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601139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Google Shape;295;p41">
            <a:extLst>
              <a:ext uri="{FF2B5EF4-FFF2-40B4-BE49-F238E27FC236}">
                <a16:creationId xmlns:a16="http://schemas.microsoft.com/office/drawing/2014/main" id="{6A17A419-D450-AC43-8BFD-77C6A03EC71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61410" y="3631057"/>
            <a:ext cx="8021177" cy="911461"/>
          </a:xfrm>
          <a:prstGeom prst="rect">
            <a:avLst/>
          </a:prstGeom>
        </p:spPr>
        <p:txBody>
          <a:bodyPr spcFirstLastPara="1" vert="horz" lIns="91440" tIns="45720" rIns="91440" bIns="45720" rtlCol="0" anchor="b" anchorCtr="0">
            <a:normAutofit/>
          </a:bodyPr>
          <a:lstStyle/>
          <a:p>
            <a:pPr marL="0" lvl="0" indent="0" algn="l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3600" i="1" kern="1200" dirty="0">
                <a:solidFill>
                  <a:schemeClr val="tx1"/>
                </a:solidFill>
                <a:latin typeface="Dank Mono" pitchFamily="49" charset="77"/>
                <a:ea typeface="+mj-ea"/>
                <a:cs typeface="+mj-cs"/>
              </a:rPr>
              <a:t>Review</a:t>
            </a:r>
          </a:p>
        </p:txBody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C0FB7B1B-E0AC-7E47-B825-95BCA427C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96B2395-105C-B746-80E3-6913D9E02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4" descr="Tea Ceremony: Why You Should Get Into This Silent Meditation Practice">
            <a:extLst>
              <a:ext uri="{FF2B5EF4-FFF2-40B4-BE49-F238E27FC236}">
                <a16:creationId xmlns:a16="http://schemas.microsoft.com/office/drawing/2014/main" id="{04502AF2-F38B-444D-8623-66E71BD1E1F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550" b="451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61;p36">
            <a:extLst>
              <a:ext uri="{FF2B5EF4-FFF2-40B4-BE49-F238E27FC236}">
                <a16:creationId xmlns:a16="http://schemas.microsoft.com/office/drawing/2014/main" id="{35B54DA4-920E-BF43-AC6C-2318DB1E3F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000" y="102395"/>
            <a:ext cx="6858000" cy="2914766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6000" kern="1200" dirty="0">
                <a:solidFill>
                  <a:schemeClr val="bg1"/>
                </a:solidFill>
                <a:latin typeface="Dank Mono" pitchFamily="49" charset="77"/>
                <a:ea typeface="+mj-ea"/>
                <a:cs typeface="+mj-cs"/>
              </a:rPr>
              <a:t>BREAK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73D908-76A9-5041-B7E6-DE919A279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>
            <a:extLst>
              <a:ext uri="{FF2B5EF4-FFF2-40B4-BE49-F238E27FC236}">
                <a16:creationId xmlns:a16="http://schemas.microsoft.com/office/drawing/2014/main" id="{77D707C8-A72B-C64B-B98C-813598DD7E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t="12500" b="12500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0A009DB2-D2A6-AD4A-A4D8-0533461D0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90106"/>
            <a:ext cx="9144000" cy="552413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466;p64">
            <a:extLst>
              <a:ext uri="{FF2B5EF4-FFF2-40B4-BE49-F238E27FC236}">
                <a16:creationId xmlns:a16="http://schemas.microsoft.com/office/drawing/2014/main" id="{DD207BC1-EC67-3F40-853B-6FD76C34F46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906" y="3987930"/>
            <a:ext cx="8408194" cy="558627"/>
          </a:xfrm>
          <a:prstGeom prst="rect">
            <a:avLst/>
          </a:prstGeom>
        </p:spPr>
        <p:txBody>
          <a:bodyPr spcFirstLastPara="1" lIns="91425" tIns="91425" rIns="91425" bIns="91425" anchorCtr="0">
            <a:noAutofit/>
          </a:bodyPr>
          <a:lstStyle/>
          <a:p>
            <a:pPr marL="0" lvl="0" indent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Dank Mono" pitchFamily="49" charset="77"/>
              </a:rPr>
              <a:t>Review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BD339D0-A394-EE4F-A59B-5169149478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931487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22B9FD9E-5DD3-9D4A-A16B-9980B1F3B9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601139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1516C1E2-868A-9C48-BC44-1EAA55F253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27260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96B2395-105C-B746-80E3-6913D9E02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04502AF2-F38B-444D-8623-66E71BD1E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t="7639" b="7639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61;p36">
            <a:extLst>
              <a:ext uri="{FF2B5EF4-FFF2-40B4-BE49-F238E27FC236}">
                <a16:creationId xmlns:a16="http://schemas.microsoft.com/office/drawing/2014/main" id="{35B54DA4-920E-BF43-AC6C-2318DB1E3F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143000" y="102395"/>
            <a:ext cx="6858000" cy="2914766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/>
          <a:p>
            <a:pPr marL="0" lvl="0" indent="0" algn="r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6000" kern="1200" dirty="0">
                <a:solidFill>
                  <a:schemeClr val="tx1"/>
                </a:solidFill>
                <a:latin typeface="Dank Mono" pitchFamily="49" charset="77"/>
                <a:ea typeface="+mj-ea"/>
                <a:cs typeface="+mj-cs"/>
              </a:rPr>
              <a:t>BREAK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73D908-76A9-5041-B7E6-DE919A279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370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E96B2395-105C-B746-80E3-6913D9E021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4">
            <a:extLst>
              <a:ext uri="{FF2B5EF4-FFF2-40B4-BE49-F238E27FC236}">
                <a16:creationId xmlns:a16="http://schemas.microsoft.com/office/drawing/2014/main" id="{04502AF2-F38B-444D-8623-66E71BD1E1F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/>
          <a:srcRect t="12500" b="12500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61;p36">
            <a:extLst>
              <a:ext uri="{FF2B5EF4-FFF2-40B4-BE49-F238E27FC236}">
                <a16:creationId xmlns:a16="http://schemas.microsoft.com/office/drawing/2014/main" id="{35B54DA4-920E-BF43-AC6C-2318DB1E3F9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82194" y="4263242"/>
            <a:ext cx="6858000" cy="785254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 fontScale="90000"/>
          </a:bodyPr>
          <a:lstStyle/>
          <a:p>
            <a:pPr marL="0" lvl="0" indent="0">
              <a:lnSpc>
                <a:spcPct val="90000"/>
              </a:lnSpc>
              <a:spcBef>
                <a:spcPct val="0"/>
              </a:spcBef>
              <a:spcAft>
                <a:spcPts val="0"/>
              </a:spcAft>
            </a:pPr>
            <a:r>
              <a:rPr lang="en-US" sz="6000" kern="1200" dirty="0">
                <a:solidFill>
                  <a:schemeClr val="bg1"/>
                </a:solidFill>
                <a:latin typeface="Dank Mono" pitchFamily="49" charset="77"/>
                <a:ea typeface="+mj-ea"/>
                <a:cs typeface="+mj-cs"/>
              </a:rPr>
              <a:t>BREAK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873D908-76A9-5041-B7E6-DE919A279D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21050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NASA Television to Air Space Station Cargo Ship Launch, Docking | NASA">
            <a:extLst>
              <a:ext uri="{FF2B5EF4-FFF2-40B4-BE49-F238E27FC236}">
                <a16:creationId xmlns:a16="http://schemas.microsoft.com/office/drawing/2014/main" id="{3B889B88-7738-0048-8231-4A85820B43B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731"/>
          <a:stretch/>
        </p:blipFill>
        <p:spPr bwMode="auto">
          <a:xfrm>
            <a:off x="20" y="10"/>
            <a:ext cx="9143980" cy="51434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5DAB33CF-E650-E84F-96CB-2FB9EEA19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990106"/>
            <a:ext cx="9144000" cy="552413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295;p41">
            <a:extLst>
              <a:ext uri="{FF2B5EF4-FFF2-40B4-BE49-F238E27FC236}">
                <a16:creationId xmlns:a16="http://schemas.microsoft.com/office/drawing/2014/main" id="{B1F36651-CBD5-BE45-988A-DD4AAF88935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392906" y="3987930"/>
            <a:ext cx="8408194" cy="558627"/>
          </a:xfrm>
          <a:prstGeom prst="rect">
            <a:avLst/>
          </a:prstGeom>
        </p:spPr>
        <p:txBody>
          <a:bodyPr spcFirstLastPara="1" vert="horz" lIns="91440" tIns="45720" rIns="91440" bIns="45720" rtlCol="0" anchorCtr="0">
            <a:normAutofit/>
          </a:bodyPr>
          <a:lstStyle/>
          <a:p>
            <a:pPr marL="0" lvl="0" indent="0">
              <a:spcBef>
                <a:spcPct val="0"/>
              </a:spcBef>
              <a:spcAft>
                <a:spcPts val="0"/>
              </a:spcAft>
            </a:pPr>
            <a:r>
              <a:rPr lang="en-US" sz="2700" i="1" kern="1200" dirty="0">
                <a:solidFill>
                  <a:schemeClr val="tx1">
                    <a:lumMod val="85000"/>
                    <a:lumOff val="15000"/>
                  </a:schemeClr>
                </a:solidFill>
                <a:latin typeface="Dank Mono" pitchFamily="49" charset="77"/>
                <a:ea typeface="+mj-ea"/>
                <a:cs typeface="+mj-cs"/>
              </a:rPr>
              <a:t>Review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EB27F17-B1CA-1D4A-88F3-808A16BCDF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3931487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353EE02C-85E3-1F49-878E-F249E9A347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601139"/>
            <a:ext cx="9144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Picture 15">
            <a:extLst>
              <a:ext uri="{FF2B5EF4-FFF2-40B4-BE49-F238E27FC236}">
                <a16:creationId xmlns:a16="http://schemas.microsoft.com/office/drawing/2014/main" id="{B56A2340-6ABB-5B4D-8354-96C2B91BE25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63379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22" name="Google Shape;622;p85" descr="XMVLGZZTW3.jpg"/>
          <p:cNvPicPr preferRelativeResize="0"/>
          <p:nvPr/>
        </p:nvPicPr>
        <p:blipFill rotWithShape="1">
          <a:blip r:embed="rId3">
            <a:alphaModFix/>
          </a:blip>
          <a:srcRect l="14651" b="13863"/>
          <a:stretch/>
        </p:blipFill>
        <p:spPr>
          <a:xfrm flipH="1">
            <a:off x="-2" y="-1009646"/>
            <a:ext cx="9144002" cy="6153146"/>
          </a:xfrm>
          <a:prstGeom prst="rect">
            <a:avLst/>
          </a:prstGeom>
          <a:noFill/>
          <a:ln>
            <a:noFill/>
          </a:ln>
        </p:spPr>
      </p:pic>
      <p:sp>
        <p:nvSpPr>
          <p:cNvPr id="624" name="Google Shape;624;p85"/>
          <p:cNvSpPr txBox="1"/>
          <p:nvPr/>
        </p:nvSpPr>
        <p:spPr>
          <a:xfrm>
            <a:off x="457201" y="518111"/>
            <a:ext cx="3173506" cy="11089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lt1"/>
                </a:solidFill>
                <a:latin typeface="Dank Mono" pitchFamily="49" charset="77"/>
                <a:ea typeface="Oswald"/>
                <a:cs typeface="Oswald"/>
                <a:sym typeface="Oswald"/>
              </a:rPr>
              <a:t>THE END</a:t>
            </a:r>
            <a:endParaRPr sz="9600" dirty="0">
              <a:solidFill>
                <a:srgbClr val="FFFFFF"/>
              </a:solidFill>
              <a:latin typeface="Dank Mono" pitchFamily="49" charset="77"/>
              <a:ea typeface="Oswald"/>
              <a:cs typeface="Oswald"/>
              <a:sym typeface="Oswal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latin typeface="Oswald"/>
              <a:ea typeface="Oswald"/>
              <a:cs typeface="Oswald"/>
              <a:sym typeface="Oswald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5400" b="1" dirty="0">
              <a:solidFill>
                <a:schemeClr val="l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76A1C46-29D1-C647-9CA0-BC74FAE727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9B8E772-9A8F-5B4A-88CB-DB93CE5901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6535"/>
            <a:ext cx="9144000" cy="465043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5D29484-F427-E044-A855-BF06F2F4A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73034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ED55A19D-297C-4231-AD1F-08EF9B4AA8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EBAB6C56-3D38-4923-996E-BD474BBB91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4501" y="817839"/>
            <a:ext cx="7098924" cy="3928704"/>
          </a:xfrm>
          <a:prstGeom prst="rect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20CD21DB-082D-417D-A5AB-FC838AF9D9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54501" y="817839"/>
            <a:ext cx="7098924" cy="3928704"/>
          </a:xfrm>
          <a:prstGeom prst="rect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>
                <a:alpha val="99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0" name="Picture 2" descr="Wat | Know Your Meme">
            <a:extLst>
              <a:ext uri="{FF2B5EF4-FFF2-40B4-BE49-F238E27FC236}">
                <a16:creationId xmlns:a16="http://schemas.microsoft.com/office/drawing/2014/main" id="{F96335E2-1EDD-A844-B9FB-BE9759F982B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3" b="-3"/>
          <a:stretch/>
        </p:blipFill>
        <p:spPr bwMode="auto">
          <a:xfrm>
            <a:off x="960500" y="508251"/>
            <a:ext cx="7222999" cy="4062937"/>
          </a:xfrm>
          <a:prstGeom prst="rect">
            <a:avLst/>
          </a:prstGeom>
          <a:noFill/>
          <a:ln w="28575">
            <a:solidFill>
              <a:schemeClr val="bg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Graphic 212">
            <a:extLst>
              <a:ext uri="{FF2B5EF4-FFF2-40B4-BE49-F238E27FC236}">
                <a16:creationId xmlns:a16="http://schemas.microsoft.com/office/drawing/2014/main" id="{7BD8AB83-2763-4392-B4B9-049CDF1F6EA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05206" y="126105"/>
            <a:ext cx="756834" cy="75683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79" name="Graphic 212">
            <a:extLst>
              <a:ext uri="{FF2B5EF4-FFF2-40B4-BE49-F238E27FC236}">
                <a16:creationId xmlns:a16="http://schemas.microsoft.com/office/drawing/2014/main" id="{480F071C-C35C-4CE1-8EE5-8ED96E2F4E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105206" y="126105"/>
            <a:ext cx="756834" cy="756834"/>
          </a:xfrm>
          <a:custGeom>
            <a:avLst/>
            <a:gdLst>
              <a:gd name="connsiteX0" fmla="*/ 403574 w 807148"/>
              <a:gd name="connsiteY0" fmla="*/ 0 h 807148"/>
              <a:gd name="connsiteX1" fmla="*/ 0 w 807148"/>
              <a:gd name="connsiteY1" fmla="*/ 403574 h 807148"/>
              <a:gd name="connsiteX2" fmla="*/ 403574 w 807148"/>
              <a:gd name="connsiteY2" fmla="*/ 807149 h 807148"/>
              <a:gd name="connsiteX3" fmla="*/ 807149 w 807148"/>
              <a:gd name="connsiteY3" fmla="*/ 403574 h 807148"/>
              <a:gd name="connsiteX4" fmla="*/ 403574 w 807148"/>
              <a:gd name="connsiteY4" fmla="*/ 0 h 807148"/>
              <a:gd name="connsiteX5" fmla="*/ 403574 w 807148"/>
              <a:gd name="connsiteY5" fmla="*/ 667988 h 807148"/>
              <a:gd name="connsiteX6" fmla="*/ 139160 w 807148"/>
              <a:gd name="connsiteY6" fmla="*/ 403574 h 807148"/>
              <a:gd name="connsiteX7" fmla="*/ 403574 w 807148"/>
              <a:gd name="connsiteY7" fmla="*/ 139160 h 807148"/>
              <a:gd name="connsiteX8" fmla="*/ 667988 w 807148"/>
              <a:gd name="connsiteY8" fmla="*/ 403574 h 807148"/>
              <a:gd name="connsiteX9" fmla="*/ 403574 w 807148"/>
              <a:gd name="connsiteY9" fmla="*/ 667988 h 8071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07148" h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2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CD97FAB4-59E0-4E65-B50B-867B14D2A0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595" y="3321458"/>
            <a:ext cx="423905" cy="423905"/>
          </a:xfrm>
          <a:prstGeom prst="ellipse">
            <a:avLst/>
          </a:prstGeom>
          <a:solidFill>
            <a:srgbClr val="FFFFFF"/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0D578F4B-2751-4FC2-8853-FAC5C5913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3595" y="3321458"/>
            <a:ext cx="423905" cy="423905"/>
          </a:xfrm>
          <a:prstGeom prst="ellipse">
            <a:avLst/>
          </a:prstGeom>
          <a:solidFill>
            <a:schemeClr val="accent6">
              <a:alpha val="30000"/>
            </a:scheme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5D29484-F427-E044-A855-BF06F2F4AE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473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3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2">
            <a:extLst>
              <a:ext uri="{FF2B5EF4-FFF2-40B4-BE49-F238E27FC236}">
                <a16:creationId xmlns:a16="http://schemas.microsoft.com/office/drawing/2014/main" id="{8E96187D-8351-854B-B76E-E879787C8D1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/>
          <a:srcRect l="2223" r="2" b="2"/>
          <a:stretch/>
        </p:blipFill>
        <p:spPr bwMode="auto">
          <a:xfrm>
            <a:off x="20" y="-16"/>
            <a:ext cx="9143977" cy="514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827533" y="825237"/>
            <a:ext cx="5143502" cy="3493010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FF4914-239F-424C-8B82-7A4803B91A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599" y="482600"/>
            <a:ext cx="4089397" cy="2676931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</a:pPr>
            <a:r>
              <a:rPr lang="en-US" sz="3900" kern="1200" dirty="0">
                <a:solidFill>
                  <a:srgbClr val="FFFFFF"/>
                </a:solidFill>
                <a:latin typeface="Dank Mono" pitchFamily="49" charset="77"/>
                <a:ea typeface="+mj-ea"/>
                <a:cs typeface="+mj-cs"/>
              </a:rPr>
              <a:t>BREAK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655140" y="1654638"/>
            <a:ext cx="5143502" cy="1834218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AE81F49-76D8-964E-B22F-B5CA04FE51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94C6B78-146C-AF43-B146-A400EE0FB45B}"/>
              </a:ext>
            </a:extLst>
          </p:cNvPr>
          <p:cNvSpPr/>
          <p:nvPr/>
        </p:nvSpPr>
        <p:spPr>
          <a:xfrm>
            <a:off x="87706" y="4750978"/>
            <a:ext cx="4738817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latin typeface="Dank Mono" pitchFamily="49" charset="77"/>
              </a:rPr>
              <a:t>https://www.youtube.com/watch?v=fn3KWM1kuAw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B6DC1A97-57FB-8444-874A-B667F1A27006}"/>
              </a:ext>
            </a:extLst>
          </p:cNvPr>
          <p:cNvSpPr txBox="1">
            <a:spLocks/>
          </p:cNvSpPr>
          <p:nvPr/>
        </p:nvSpPr>
        <p:spPr>
          <a:xfrm>
            <a:off x="5010556" y="54263"/>
            <a:ext cx="4089397" cy="584473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91440" tIns="45720" rIns="91440" bIns="45720" rtlCol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000"/>
              <a:buFont typeface="Oswald"/>
              <a:buNone/>
              <a:defRPr sz="3000" b="0" i="0" u="none" strike="noStrike" cap="none"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90000"/>
              </a:lnSpc>
              <a:spcBef>
                <a:spcPct val="0"/>
              </a:spcBef>
            </a:pPr>
            <a:r>
              <a:rPr lang="en-US" sz="2000" kern="1200" dirty="0">
                <a:solidFill>
                  <a:srgbClr val="FFFFFF"/>
                </a:solidFill>
                <a:latin typeface="Dank Mono" pitchFamily="49" charset="77"/>
                <a:ea typeface="+mj-ea"/>
                <a:cs typeface="+mj-cs"/>
              </a:rPr>
              <a:t>skynet?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82194" y="273843"/>
            <a:ext cx="4249381" cy="697118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What is Angular?</a:t>
            </a:r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82194" y="1357461"/>
            <a:ext cx="4722530" cy="3731776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114300" lvl="0" indent="0">
              <a:buNone/>
            </a:pPr>
            <a:r>
              <a:rPr lang="en-US" sz="1600" dirty="0">
                <a:latin typeface="Garamond" panose="02020404030301010803" pitchFamily="18" charset="0"/>
              </a:rPr>
              <a:t>Angular is a JavaScript framework for building single-page client applications using HTML and TypeScript. It is primarily written in TypeScript and implements core functionality as a set of TypeScript libraries that you import into your apps.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pic>
        <p:nvPicPr>
          <p:cNvPr id="4098" name="Picture 2" descr="Angular (web framework) - Wikipedia">
            <a:extLst>
              <a:ext uri="{FF2B5EF4-FFF2-40B4-BE49-F238E27FC236}">
                <a16:creationId xmlns:a16="http://schemas.microsoft.com/office/drawing/2014/main" id="{47EA127C-55A8-8248-B988-0E9B98515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135" y="310790"/>
            <a:ext cx="4521920" cy="452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51016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82194" y="273843"/>
            <a:ext cx="4249381" cy="697118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Angular Features</a:t>
            </a:r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82194" y="1357461"/>
            <a:ext cx="4722530" cy="3731776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114300" lvl="0" indent="0">
              <a:buNone/>
            </a:pPr>
            <a:r>
              <a:rPr lang="en-US" sz="1600" dirty="0">
                <a:latin typeface="Garamond" panose="02020404030301010803" pitchFamily="18" charset="0"/>
              </a:rPr>
              <a:t>- Custom Components</a:t>
            </a:r>
            <a:br>
              <a:rPr lang="en-US" sz="1600" dirty="0">
                <a:latin typeface="Garamond" panose="02020404030301010803" pitchFamily="18" charset="0"/>
              </a:rPr>
            </a:b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600" dirty="0">
                <a:latin typeface="Garamond" panose="02020404030301010803" pitchFamily="18" charset="0"/>
              </a:rPr>
              <a:t>- Data Binding</a:t>
            </a:r>
            <a:br>
              <a:rPr lang="en-US" sz="1600" dirty="0">
                <a:latin typeface="Garamond" panose="02020404030301010803" pitchFamily="18" charset="0"/>
              </a:rPr>
            </a:b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600" dirty="0">
                <a:latin typeface="Garamond" panose="02020404030301010803" pitchFamily="18" charset="0"/>
              </a:rPr>
              <a:t>- Dependency Injection</a:t>
            </a:r>
            <a:br>
              <a:rPr lang="en-US" sz="1600" dirty="0">
                <a:latin typeface="Garamond" panose="02020404030301010803" pitchFamily="18" charset="0"/>
              </a:rPr>
            </a:b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600" dirty="0">
                <a:latin typeface="Garamond" panose="02020404030301010803" pitchFamily="18" charset="0"/>
              </a:rPr>
              <a:t>- Testing</a:t>
            </a:r>
            <a:br>
              <a:rPr lang="en-US" sz="1600" dirty="0">
                <a:latin typeface="Garamond" panose="02020404030301010803" pitchFamily="18" charset="0"/>
              </a:rPr>
            </a:b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600" dirty="0">
                <a:latin typeface="Garamond" panose="02020404030301010803" pitchFamily="18" charset="0"/>
              </a:rPr>
              <a:t>- Comprehensive</a:t>
            </a:r>
            <a:br>
              <a:rPr lang="en-US" sz="1600" dirty="0">
                <a:latin typeface="Garamond" panose="02020404030301010803" pitchFamily="18" charset="0"/>
              </a:rPr>
            </a:br>
            <a:endParaRPr lang="en-US" sz="1600" dirty="0">
              <a:latin typeface="Garamond" panose="02020404030301010803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pic>
        <p:nvPicPr>
          <p:cNvPr id="4098" name="Picture 2" descr="Angular (web framework) - Wikipedia">
            <a:extLst>
              <a:ext uri="{FF2B5EF4-FFF2-40B4-BE49-F238E27FC236}">
                <a16:creationId xmlns:a16="http://schemas.microsoft.com/office/drawing/2014/main" id="{47EA127C-55A8-8248-B988-0E9B98515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135" y="310790"/>
            <a:ext cx="4521920" cy="452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22201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5"/>
          <p:cNvSpPr txBox="1">
            <a:spLocks noGrp="1"/>
          </p:cNvSpPr>
          <p:nvPr>
            <p:ph type="title"/>
          </p:nvPr>
        </p:nvSpPr>
        <p:spPr>
          <a:xfrm>
            <a:off x="82194" y="273843"/>
            <a:ext cx="4249381" cy="697118"/>
          </a:xfrm>
          <a:prstGeom prst="rect">
            <a:avLst/>
          </a:prstGeom>
        </p:spPr>
        <p:txBody>
          <a:bodyPr spcFirstLastPara="1" lIns="91425" tIns="91425" rIns="91425" bIns="91425" anchorCtr="0">
            <a:normAutofit fontScale="90000"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latin typeface="Dank Mono" pitchFamily="49" charset="77"/>
              </a:rPr>
              <a:t>Angular Prerequisites</a:t>
            </a:r>
          </a:p>
        </p:txBody>
      </p:sp>
      <p:sp>
        <p:nvSpPr>
          <p:cNvPr id="144" name="Google Shape;144;p25"/>
          <p:cNvSpPr txBox="1">
            <a:spLocks noGrp="1"/>
          </p:cNvSpPr>
          <p:nvPr>
            <p:ph type="body" idx="1"/>
          </p:nvPr>
        </p:nvSpPr>
        <p:spPr>
          <a:xfrm>
            <a:off x="82194" y="1357461"/>
            <a:ext cx="4722530" cy="3731776"/>
          </a:xfrm>
          <a:prstGeom prst="rect">
            <a:avLst/>
          </a:prstGeom>
        </p:spPr>
        <p:txBody>
          <a:bodyPr spcFirstLastPara="1" lIns="91425" tIns="91425" rIns="91425" bIns="91425" anchorCtr="0">
            <a:normAutofit/>
          </a:bodyPr>
          <a:lstStyle/>
          <a:p>
            <a:pPr marL="114300" lvl="0" indent="0">
              <a:buNone/>
            </a:pPr>
            <a:r>
              <a:rPr lang="en-US" sz="1600" dirty="0">
                <a:latin typeface="Garamond" panose="02020404030301010803" pitchFamily="18" charset="0"/>
              </a:rPr>
              <a:t>node</a:t>
            </a: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600" dirty="0">
                <a:latin typeface="Garamond" panose="02020404030301010803" pitchFamily="18" charset="0"/>
              </a:rPr>
              <a:t>- `</a:t>
            </a:r>
            <a:r>
              <a:rPr lang="en-US" sz="1400" i="1" dirty="0">
                <a:latin typeface="Dank Mono" pitchFamily="49" charset="77"/>
              </a:rPr>
              <a:t>node --version</a:t>
            </a:r>
            <a:r>
              <a:rPr lang="en-US" sz="1600" dirty="0">
                <a:latin typeface="Garamond" panose="02020404030301010803" pitchFamily="18" charset="0"/>
              </a:rPr>
              <a:t>`</a:t>
            </a:r>
            <a:br>
              <a:rPr lang="en-US" sz="1600" dirty="0">
                <a:latin typeface="Garamond" panose="02020404030301010803" pitchFamily="18" charset="0"/>
              </a:rPr>
            </a:b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600" dirty="0">
                <a:latin typeface="Garamond" panose="02020404030301010803" pitchFamily="18" charset="0"/>
              </a:rPr>
              <a:t>Angular CLI</a:t>
            </a: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600" dirty="0">
                <a:latin typeface="Garamond" panose="02020404030301010803" pitchFamily="18" charset="0"/>
              </a:rPr>
              <a:t>- `</a:t>
            </a:r>
            <a:r>
              <a:rPr lang="en-US" sz="1400" i="1" dirty="0">
                <a:latin typeface="Dank Mono" pitchFamily="49" charset="77"/>
              </a:rPr>
              <a:t>npm install -g @angular/cli</a:t>
            </a:r>
            <a:r>
              <a:rPr lang="en-US" sz="1600" dirty="0">
                <a:latin typeface="Garamond" panose="02020404030301010803" pitchFamily="18" charset="0"/>
              </a:rPr>
              <a:t>`</a:t>
            </a:r>
            <a:br>
              <a:rPr lang="en-US" sz="1600" dirty="0">
                <a:latin typeface="Garamond" panose="02020404030301010803" pitchFamily="18" charset="0"/>
              </a:rPr>
            </a:br>
            <a:r>
              <a:rPr lang="en-US" sz="1600" dirty="0">
                <a:latin typeface="Garamond" panose="02020404030301010803" pitchFamily="18" charset="0"/>
              </a:rPr>
              <a:t>- `</a:t>
            </a:r>
            <a:r>
              <a:rPr lang="en-US" sz="1400" i="1" dirty="0">
                <a:latin typeface="Dank Mono" pitchFamily="49" charset="77"/>
              </a:rPr>
              <a:t>ng --version</a:t>
            </a:r>
            <a:r>
              <a:rPr lang="en-US" sz="1600" dirty="0">
                <a:latin typeface="Garamond" panose="02020404030301010803" pitchFamily="18" charset="0"/>
              </a:rPr>
              <a:t>`</a:t>
            </a:r>
            <a:br>
              <a:rPr lang="en-US" sz="1600" dirty="0">
                <a:latin typeface="Garamond" panose="02020404030301010803" pitchFamily="18" charset="0"/>
              </a:rPr>
            </a:br>
            <a:endParaRPr lang="en-US" sz="1600" dirty="0">
              <a:latin typeface="Garamond" panose="02020404030301010803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E6D6311-EBC4-B94A-BA46-CEC8D0DCEA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4007" y="4504765"/>
            <a:ext cx="1187799" cy="584472"/>
          </a:xfrm>
          <a:prstGeom prst="rect">
            <a:avLst/>
          </a:prstGeom>
        </p:spPr>
      </p:pic>
      <p:pic>
        <p:nvPicPr>
          <p:cNvPr id="4098" name="Picture 2" descr="Angular (web framework) - Wikipedia">
            <a:extLst>
              <a:ext uri="{FF2B5EF4-FFF2-40B4-BE49-F238E27FC236}">
                <a16:creationId xmlns:a16="http://schemas.microsoft.com/office/drawing/2014/main" id="{47EA127C-55A8-8248-B988-0E9B985155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19135" y="310790"/>
            <a:ext cx="4521920" cy="45219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483754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5379</TotalTime>
  <Words>3250</Words>
  <Application>Microsoft Macintosh PowerPoint</Application>
  <PresentationFormat>On-screen Show (16:9)</PresentationFormat>
  <Paragraphs>415</Paragraphs>
  <Slides>36</Slides>
  <Notes>36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4" baseType="lpstr">
      <vt:lpstr>Calibri</vt:lpstr>
      <vt:lpstr>Dank Mono</vt:lpstr>
      <vt:lpstr>Arial</vt:lpstr>
      <vt:lpstr>Garamond</vt:lpstr>
      <vt:lpstr>Oswald</vt:lpstr>
      <vt:lpstr>Helvetica Neue</vt:lpstr>
      <vt:lpstr>Avenir</vt:lpstr>
      <vt:lpstr>Office Theme</vt:lpstr>
      <vt:lpstr>TDD in Angular</vt:lpstr>
      <vt:lpstr>recap</vt:lpstr>
      <vt:lpstr>How Did We Get Here?</vt:lpstr>
      <vt:lpstr>PowerPoint Presentation</vt:lpstr>
      <vt:lpstr>PowerPoint Presentation</vt:lpstr>
      <vt:lpstr>BREAK</vt:lpstr>
      <vt:lpstr>What is Angular?</vt:lpstr>
      <vt:lpstr>Angular Features</vt:lpstr>
      <vt:lpstr>Angular Prerequisites</vt:lpstr>
      <vt:lpstr>Angular Hello World</vt:lpstr>
      <vt:lpstr>PowerPoint Presentation</vt:lpstr>
      <vt:lpstr>Angular Testing</vt:lpstr>
      <vt:lpstr>Angular Testing</vt:lpstr>
      <vt:lpstr>PowerPoint Presentation</vt:lpstr>
      <vt:lpstr>Code Coverage Enforcement</vt:lpstr>
      <vt:lpstr>Code Coverage Enforcement</vt:lpstr>
      <vt:lpstr>PowerPoint Presentation</vt:lpstr>
      <vt:lpstr>App Component Spec</vt:lpstr>
      <vt:lpstr>PowerPoint Presentation</vt:lpstr>
      <vt:lpstr>BREAK</vt:lpstr>
      <vt:lpstr>TDD Tour of Heroes</vt:lpstr>
      <vt:lpstr>TypeScript Overview</vt:lpstr>
      <vt:lpstr>PowerPoint Presentation</vt:lpstr>
      <vt:lpstr>Review</vt:lpstr>
      <vt:lpstr>BREAK 1:00</vt:lpstr>
      <vt:lpstr>Review</vt:lpstr>
      <vt:lpstr>BREAK 2:20</vt:lpstr>
      <vt:lpstr>PowerPoint Presentation</vt:lpstr>
      <vt:lpstr>Review</vt:lpstr>
      <vt:lpstr>Review</vt:lpstr>
      <vt:lpstr>BREAK</vt:lpstr>
      <vt:lpstr>Review</vt:lpstr>
      <vt:lpstr>BREAK</vt:lpstr>
      <vt:lpstr>BREAK</vt:lpstr>
      <vt:lpstr>Review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TDD in Ruby</dc:title>
  <cp:lastModifiedBy>Justin Beall</cp:lastModifiedBy>
  <cp:revision>38</cp:revision>
  <dcterms:modified xsi:type="dcterms:W3CDTF">2021-09-30T02:33:39Z</dcterms:modified>
</cp:coreProperties>
</file>